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59" r:id="rId6"/>
    <p:sldId id="268" r:id="rId7"/>
    <p:sldId id="270" r:id="rId8"/>
    <p:sldId id="271" r:id="rId9"/>
    <p:sldId id="276" r:id="rId10"/>
    <p:sldId id="272" r:id="rId11"/>
    <p:sldId id="273" r:id="rId12"/>
    <p:sldId id="277" r:id="rId13"/>
    <p:sldId id="278" r:id="rId14"/>
    <p:sldId id="280" r:id="rId15"/>
    <p:sldId id="279"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3657"/>
    <a:srgbClr val="014067"/>
    <a:srgbClr val="014E7D"/>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6B61E7-BFE2-4F52-A0A5-D7AD2EA559DA}" v="14" dt="2020-01-17T08:43:42.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3" autoAdjust="0"/>
    <p:restoredTop sz="94681" autoAdjust="0"/>
  </p:normalViewPr>
  <p:slideViewPr>
    <p:cSldViewPr snapToGrid="0" showGuides="1">
      <p:cViewPr varScale="1">
        <p:scale>
          <a:sx n="73" d="100"/>
          <a:sy n="73" d="100"/>
        </p:scale>
        <p:origin x="216" y="480"/>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1/17/20</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1/17/20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a:solidFill>
                  <a:schemeClr val="dk1"/>
                </a:solidFill>
                <a:latin typeface="Garamond" panose="02020404030301010803" pitchFamily="18" charset="0"/>
              </a:rPr>
              <a:t>A/c tag (</a:t>
            </a:r>
            <a:r>
              <a:rPr lang="en-US" altLang="en-US" dirty="0">
                <a:solidFill>
                  <a:schemeClr val="dk1"/>
                </a:solidFill>
                <a:latin typeface="Garamond" panose="02020404030301010803" pitchFamily="18" charset="0"/>
              </a:rPr>
              <a:t>Powered by an internal battery, Finite lifetime, High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a:solidFill>
                  <a:schemeClr val="dk1"/>
                </a:solidFill>
                <a:latin typeface="Garamond" panose="02020404030301010803" pitchFamily="18" charset="0"/>
              </a:rPr>
              <a:t>P/C tag </a:t>
            </a:r>
            <a:r>
              <a:rPr lang="en-US" altLang="en-US" dirty="0">
                <a:latin typeface="Garamond" panose="02020404030301010803" pitchFamily="18" charset="0"/>
              </a:rPr>
              <a:t>w/o battery, less expensive, infinite life, need more powerful reader, Orientation sensitivity)</a:t>
            </a:r>
            <a:endParaRPr lang="en-US" sz="1200" dirty="0">
              <a:solidFill>
                <a:schemeClr val="bg1"/>
              </a:solidFill>
              <a:latin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Garamond" panose="02020404030301010803" pitchFamily="18" charset="0"/>
              </a:rPr>
              <a:t>RFID is the process by which items are uniquely identified using radio waves. n RFID system comprises A tag, A antenna, A 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Garamond" panose="02020404030301010803" pitchFamily="18" charset="0"/>
              </a:rPr>
              <a:t>Near-field communication devices operate at the same frequency (13.56 MHz) as HF RFID readers and </a:t>
            </a:r>
            <a:r>
              <a:rPr lang="en-US" sz="1200" dirty="0" err="1">
                <a:solidFill>
                  <a:schemeClr val="bg1"/>
                </a:solidFill>
                <a:latin typeface="Garamond" panose="02020404030301010803" pitchFamily="18" charset="0"/>
              </a:rPr>
              <a:t>tags.An</a:t>
            </a:r>
            <a:r>
              <a:rPr lang="en-US" sz="1200" dirty="0">
                <a:solidFill>
                  <a:schemeClr val="bg1"/>
                </a:solidFill>
                <a:latin typeface="Garamond" panose="02020404030301010803" pitchFamily="18" charset="0"/>
              </a:rPr>
              <a:t> NFC device is able to act both as a reader and as a tag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Garamond" panose="02020404030301010803" pitchFamily="18" charset="0"/>
            </a:endParaRPr>
          </a:p>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4</a:t>
            </a:fld>
            <a:endParaRPr lang="en-US" noProof="0" dirty="0"/>
          </a:p>
        </p:txBody>
      </p:sp>
    </p:spTree>
    <p:extLst>
      <p:ext uri="{BB962C8B-B14F-4D97-AF65-F5344CB8AC3E}">
        <p14:creationId xmlns:p14="http://schemas.microsoft.com/office/powerpoint/2010/main" val="198264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74596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47377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606950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065975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66534080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tiff"/><Relationship Id="rId5" Type="http://schemas.openxmlformats.org/officeDocument/2006/relationships/image" Target="../media/image38.tiff"/><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mailto:contact@vinodshrimalii.com"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tiff"/><Relationship Id="rId4" Type="http://schemas.openxmlformats.org/officeDocument/2006/relationships/image" Target="../media/image19.png"/><Relationship Id="rId9" Type="http://schemas.openxmlformats.org/officeDocument/2006/relationships/image" Target="../media/image24.tiff"/></Relationships>
</file>

<file path=ppt/slides/_rels/slide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12" title="Skyline">
            <a:extLst>
              <a:ext uri="{FF2B5EF4-FFF2-40B4-BE49-F238E27FC236}">
                <a16:creationId xmlns:a16="http://schemas.microsoft.com/office/drawing/2014/main" id="{634A1727-B1BF-D347-9DAD-DEBF187784B4}"/>
              </a:ext>
            </a:extLst>
          </p:cNvPr>
          <p:cNvPicPr>
            <a:picLocks noChangeAspect="1"/>
          </p:cNvPicPr>
          <p:nvPr/>
        </p:nvPicPr>
        <p:blipFill rotWithShape="1">
          <a:blip r:embed="rId2"/>
          <a:srcRect l="23313" r="23313"/>
          <a:stretch/>
        </p:blipFill>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p:spPr>
      </p:pic>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adec="http://schemas.microsoft.com/office/drawing/2017/decorative" val="0"/>
              </a:ext>
            </a:extLst>
          </p:cNvPr>
          <p:cNvPicPr>
            <a:picLocks noGrp="1" noChangeAspect="1"/>
          </p:cNvPicPr>
          <p:nvPr>
            <p:ph type="pic" sz="quarter" idx="13"/>
          </p:nvPr>
        </p:nvPicPr>
        <p:blipFill>
          <a:blip r:embed="rId3"/>
          <a:srcRect l="20743" r="20743"/>
          <a:stretch>
            <a:fillRect/>
          </a:stretch>
        </p:blipFill>
        <p:spPr/>
      </p:pic>
      <p:sp>
        <p:nvSpPr>
          <p:cNvPr id="18" name="Hexagon 17">
            <a:extLst>
              <a:ext uri="{FF2B5EF4-FFF2-40B4-BE49-F238E27FC236}">
                <a16:creationId xmlns:a16="http://schemas.microsoft.com/office/drawing/2014/main" id="{0E6B042D-E9CB-40E0-AAE9-6AD11F53E044}"/>
              </a:ext>
              <a:ext uri="{C183D7F6-B498-43B3-948B-1728B52AA6E4}">
                <adec:decorative xmlns:adec="http://schemas.microsoft.com/office/drawing/2017/decorative" val="1"/>
              </a:ext>
            </a:extLst>
          </p:cNvPr>
          <p:cNvSpPr/>
          <p:nvPr/>
        </p:nvSpPr>
        <p:spPr>
          <a:xfrm rot="16200000">
            <a:off x="2759829" y="2308786"/>
            <a:ext cx="2412998" cy="2240427"/>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aramond" panose="02020404030301010803" pitchFamily="18" charset="0"/>
            </a:endParaRPr>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2806358" y="2814210"/>
            <a:ext cx="2377767" cy="1401429"/>
            <a:chOff x="2806358" y="2860865"/>
            <a:chExt cx="2377767" cy="1401429"/>
          </a:xfrm>
        </p:grpSpPr>
        <p:sp>
          <p:nvSpPr>
            <p:cNvPr id="20" name="TextBox 19">
              <a:extLst>
                <a:ext uri="{FF2B5EF4-FFF2-40B4-BE49-F238E27FC236}">
                  <a16:creationId xmlns:a16="http://schemas.microsoft.com/office/drawing/2014/main" id="{94DF2E04-7632-4FED-B0BF-8FB243D982A3}"/>
                </a:ext>
              </a:extLst>
            </p:cNvPr>
            <p:cNvSpPr txBox="1"/>
            <p:nvPr/>
          </p:nvSpPr>
          <p:spPr>
            <a:xfrm>
              <a:off x="2955850" y="2860865"/>
              <a:ext cx="1939955" cy="938719"/>
            </a:xfrm>
            <a:prstGeom prst="rect">
              <a:avLst/>
            </a:prstGeom>
            <a:noFill/>
          </p:spPr>
          <p:txBody>
            <a:bodyPr wrap="none" rtlCol="0">
              <a:spAutoFit/>
            </a:bodyPr>
            <a:lstStyle/>
            <a:p>
              <a:r>
                <a:rPr lang="en-US" sz="5500" b="1" dirty="0">
                  <a:solidFill>
                    <a:schemeClr val="bg1"/>
                  </a:solidFill>
                  <a:latin typeface="Garamond" panose="02020404030301010803" pitchFamily="18" charset="0"/>
                </a:rPr>
                <a:t>RFID</a:t>
              </a:r>
            </a:p>
          </p:txBody>
        </p:sp>
        <p:sp>
          <p:nvSpPr>
            <p:cNvPr id="21" name="TextBox 20">
              <a:extLst>
                <a:ext uri="{FF2B5EF4-FFF2-40B4-BE49-F238E27FC236}">
                  <a16:creationId xmlns:a16="http://schemas.microsoft.com/office/drawing/2014/main" id="{FC9A1C71-347B-44A9-88B4-692D9731582D}"/>
                </a:ext>
              </a:extLst>
            </p:cNvPr>
            <p:cNvSpPr txBox="1"/>
            <p:nvPr/>
          </p:nvSpPr>
          <p:spPr>
            <a:xfrm>
              <a:off x="2806358" y="3739074"/>
              <a:ext cx="2377767" cy="523220"/>
            </a:xfrm>
            <a:prstGeom prst="rect">
              <a:avLst/>
            </a:prstGeom>
            <a:noFill/>
          </p:spPr>
          <p:txBody>
            <a:bodyPr wrap="square" rtlCol="0">
              <a:spAutoFit/>
            </a:bodyPr>
            <a:lstStyle/>
            <a:p>
              <a:r>
                <a:rPr lang="en-US" sz="1400" dirty="0">
                  <a:solidFill>
                    <a:schemeClr val="bg1"/>
                  </a:solidFill>
                  <a:latin typeface="Garamond" panose="02020404030301010803" pitchFamily="18" charset="0"/>
                  <a:cs typeface="Calibri Light" panose="020F0302020204030204" pitchFamily="34" charset="0"/>
                </a:rPr>
                <a:t>Radio Frequency Identification</a:t>
              </a:r>
            </a:p>
            <a:p>
              <a:pPr algn="ctr"/>
              <a:r>
                <a:rPr lang="en-US" sz="1400" dirty="0">
                  <a:solidFill>
                    <a:schemeClr val="bg1"/>
                  </a:solidFill>
                  <a:latin typeface="Garamond" panose="02020404030301010803" pitchFamily="18" charset="0"/>
                  <a:cs typeface="Calibri Light" panose="020F0302020204030204" pitchFamily="34" charset="0"/>
                </a:rPr>
                <a:t>@</a:t>
              </a:r>
              <a:r>
                <a:rPr lang="en-US" sz="1400" dirty="0" err="1">
                  <a:solidFill>
                    <a:schemeClr val="bg1"/>
                  </a:solidFill>
                  <a:latin typeface="Garamond" panose="02020404030301010803" pitchFamily="18" charset="0"/>
                  <a:cs typeface="Calibri Light" panose="020F0302020204030204" pitchFamily="34" charset="0"/>
                </a:rPr>
                <a:t>NullDubai</a:t>
              </a:r>
              <a:endParaRPr lang="en-US" sz="1400" dirty="0">
                <a:solidFill>
                  <a:schemeClr val="bg1"/>
                </a:solidFill>
                <a:latin typeface="Garamond" panose="02020404030301010803" pitchFamily="18" charset="0"/>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8708104" y="349562"/>
            <a:ext cx="4853573" cy="1616252"/>
          </a:xfrm>
        </p:spPr>
        <p:txBody>
          <a:bodyPr/>
          <a:lstStyle/>
          <a:p>
            <a:r>
              <a:rPr lang="en-US" dirty="0">
                <a:latin typeface="Garamond" panose="02020404030301010803" pitchFamily="18" charset="0"/>
              </a:rPr>
              <a:t>RFID Security</a:t>
            </a:r>
            <a:endParaRPr lang="en-US" b="0" dirty="0">
              <a:latin typeface="Garamond" panose="02020404030301010803" pitchFamily="18" charset="0"/>
            </a:endParaRPr>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a:xfrm>
            <a:off x="7337661" y="2003983"/>
            <a:ext cx="4854339" cy="1257574"/>
          </a:xfrm>
        </p:spPr>
        <p:txBody>
          <a:bodyPr/>
          <a:lstStyle/>
          <a:p>
            <a:pPr algn="r"/>
            <a:r>
              <a:rPr lang="en-US" dirty="0" err="1">
                <a:latin typeface="Garamond" panose="02020404030301010803" pitchFamily="18" charset="0"/>
              </a:rPr>
              <a:t>Aamer</a:t>
            </a:r>
            <a:r>
              <a:rPr lang="en-US" dirty="0">
                <a:latin typeface="Garamond" panose="02020404030301010803" pitchFamily="18" charset="0"/>
              </a:rPr>
              <a:t> Shah</a:t>
            </a:r>
          </a:p>
          <a:p>
            <a:pPr algn="r"/>
            <a:r>
              <a:rPr lang="en-US" dirty="0">
                <a:latin typeface="Garamond" panose="02020404030301010803" pitchFamily="18" charset="0"/>
              </a:rPr>
              <a:t>Vinod Kumar </a:t>
            </a:r>
            <a:r>
              <a:rPr lang="en-US" dirty="0" err="1">
                <a:latin typeface="Garamond" panose="02020404030301010803" pitchFamily="18" charset="0"/>
              </a:rPr>
              <a:t>Shrimali</a:t>
            </a:r>
            <a:endParaRPr lang="en-US" dirty="0">
              <a:latin typeface="Garamond" panose="02020404030301010803" pitchFamily="18" charset="0"/>
            </a:endParaRPr>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147CBD6-5947-A640-845E-93A07F4BF479}"/>
              </a:ext>
            </a:extLst>
          </p:cNvPr>
          <p:cNvSpPr>
            <a:spLocks noGrp="1"/>
          </p:cNvSpPr>
          <p:nvPr>
            <p:ph type="sldNum" sz="quarter" idx="15"/>
          </p:nvPr>
        </p:nvSpPr>
        <p:spPr/>
        <p:txBody>
          <a:bodyPr/>
          <a:lstStyle/>
          <a:p>
            <a:fld id="{8699F50C-BE38-4BD0-BA84-9B090E1F2B9B}" type="slidenum">
              <a:rPr lang="en-US" noProof="0" smtClean="0"/>
              <a:t>10</a:t>
            </a:fld>
            <a:endParaRPr lang="en-US" noProof="0" dirty="0"/>
          </a:p>
        </p:txBody>
      </p:sp>
      <p:sp>
        <p:nvSpPr>
          <p:cNvPr id="16" name="Title 3">
            <a:extLst>
              <a:ext uri="{FF2B5EF4-FFF2-40B4-BE49-F238E27FC236}">
                <a16:creationId xmlns:a16="http://schemas.microsoft.com/office/drawing/2014/main" id="{5D56243D-F38B-D043-89C2-1F8E7086C902}"/>
              </a:ext>
            </a:extLst>
          </p:cNvPr>
          <p:cNvSpPr>
            <a:spLocks noGrp="1"/>
          </p:cNvSpPr>
          <p:nvPr>
            <p:ph type="title"/>
          </p:nvPr>
        </p:nvSpPr>
        <p:spPr>
          <a:xfrm>
            <a:off x="133813" y="-201935"/>
            <a:ext cx="7342622" cy="1215566"/>
          </a:xfrm>
        </p:spPr>
        <p:txBody>
          <a:bodyPr>
            <a:normAutofit/>
          </a:bodyPr>
          <a:lstStyle/>
          <a:p>
            <a:r>
              <a:rPr lang="en-US" sz="3600" dirty="0">
                <a:latin typeface="Garamond" panose="02020404030301010803" pitchFamily="18" charset="0"/>
              </a:rPr>
              <a:t>Card Cloning</a:t>
            </a:r>
          </a:p>
        </p:txBody>
      </p:sp>
      <p:sp>
        <p:nvSpPr>
          <p:cNvPr id="17" name="Content Placeholder 1">
            <a:extLst>
              <a:ext uri="{FF2B5EF4-FFF2-40B4-BE49-F238E27FC236}">
                <a16:creationId xmlns:a16="http://schemas.microsoft.com/office/drawing/2014/main" id="{8E46B58B-FC53-164C-B267-FD05492A1D99}"/>
              </a:ext>
            </a:extLst>
          </p:cNvPr>
          <p:cNvSpPr>
            <a:spLocks noGrp="1"/>
          </p:cNvSpPr>
          <p:nvPr>
            <p:ph idx="1"/>
          </p:nvPr>
        </p:nvSpPr>
        <p:spPr>
          <a:xfrm>
            <a:off x="133813" y="1711557"/>
            <a:ext cx="5922430" cy="4291678"/>
          </a:xfrm>
        </p:spPr>
        <p:txBody>
          <a:bodyPr>
            <a:normAutofit/>
          </a:bodyPr>
          <a:lstStyle/>
          <a:p>
            <a:pPr marL="0" indent="0">
              <a:buNone/>
            </a:pPr>
            <a:r>
              <a:rPr lang="en-US" b="1" dirty="0">
                <a:latin typeface="Garamond" panose="02020404030301010803" pitchFamily="18" charset="0"/>
                <a:cs typeface="Calibri" panose="020F0502020204030204" pitchFamily="34" charset="0"/>
              </a:rPr>
              <a:t>Tools</a:t>
            </a:r>
            <a:endParaRPr lang="en-US" sz="2000" b="1" dirty="0">
              <a:latin typeface="Garamond" panose="02020404030301010803" pitchFamily="18" charset="0"/>
              <a:cs typeface="Calibri" panose="020F0502020204030204" pitchFamily="34" charset="0"/>
            </a:endParaRPr>
          </a:p>
          <a:p>
            <a:r>
              <a:rPr lang="en-US" sz="2000" b="1" dirty="0">
                <a:latin typeface="Garamond" panose="02020404030301010803" pitchFamily="18" charset="0"/>
                <a:cs typeface="Calibri" panose="020F0502020204030204" pitchFamily="34" charset="0"/>
              </a:rPr>
              <a:t>Mobile App : </a:t>
            </a:r>
            <a:r>
              <a:rPr lang="en-US" sz="2000" dirty="0" err="1">
                <a:latin typeface="Garamond" panose="02020404030301010803" pitchFamily="18" charset="0"/>
                <a:cs typeface="Calibri" panose="020F0502020204030204" pitchFamily="34" charset="0"/>
              </a:rPr>
              <a:t>Mifare</a:t>
            </a:r>
            <a:r>
              <a:rPr lang="en-US" sz="2000" dirty="0">
                <a:latin typeface="Garamond" panose="02020404030301010803" pitchFamily="18" charset="0"/>
                <a:cs typeface="Calibri" panose="020F0502020204030204" pitchFamily="34" charset="0"/>
              </a:rPr>
              <a:t> Classic tool, NFC Proxy</a:t>
            </a:r>
          </a:p>
          <a:p>
            <a:pPr marL="0" indent="0">
              <a:buNone/>
            </a:pPr>
            <a:r>
              <a:rPr lang="en-US" sz="2000" dirty="0">
                <a:latin typeface="Garamond" panose="02020404030301010803" pitchFamily="18" charset="0"/>
                <a:cs typeface="Calibri" panose="020F0502020204030204" pitchFamily="34" charset="0"/>
              </a:rPr>
              <a:t>   </a:t>
            </a:r>
            <a:r>
              <a:rPr lang="en-US" sz="2000" dirty="0" err="1">
                <a:latin typeface="Garamond" panose="02020404030301010803" pitchFamily="18" charset="0"/>
                <a:cs typeface="Calibri" panose="020F0502020204030204" pitchFamily="34" charset="0"/>
              </a:rPr>
              <a:t>EMVemulator</a:t>
            </a:r>
            <a:r>
              <a:rPr lang="en-US" sz="2000" dirty="0">
                <a:latin typeface="Garamond" panose="02020404030301010803" pitchFamily="18" charset="0"/>
                <a:cs typeface="Calibri" panose="020F0502020204030204" pitchFamily="34" charset="0"/>
              </a:rPr>
              <a:t>, </a:t>
            </a:r>
            <a:r>
              <a:rPr lang="en-US" sz="2000" dirty="0" err="1">
                <a:latin typeface="Garamond" panose="02020404030301010803" pitchFamily="18" charset="0"/>
                <a:cs typeface="Calibri" panose="020F0502020204030204" pitchFamily="34" charset="0"/>
              </a:rPr>
              <a:t>Mifare</a:t>
            </a:r>
            <a:r>
              <a:rPr lang="en-US" sz="2000" dirty="0">
                <a:latin typeface="Garamond" panose="02020404030301010803" pitchFamily="18" charset="0"/>
                <a:cs typeface="Calibri" panose="020F0502020204030204" pitchFamily="34" charset="0"/>
              </a:rPr>
              <a:t> Desire, Credit Card Simulator</a:t>
            </a:r>
          </a:p>
          <a:p>
            <a:r>
              <a:rPr lang="en-US" sz="2000" b="1" dirty="0">
                <a:latin typeface="Garamond" panose="02020404030301010803" pitchFamily="18" charset="0"/>
                <a:cs typeface="Calibri" panose="020F0502020204030204" pitchFamily="34" charset="0"/>
              </a:rPr>
              <a:t>H/W: </a:t>
            </a:r>
            <a:r>
              <a:rPr lang="en-US" sz="2000" dirty="0">
                <a:latin typeface="Garamond" panose="02020404030301010803" pitchFamily="18" charset="0"/>
                <a:cs typeface="Calibri" panose="020F0502020204030204" pitchFamily="34" charset="0"/>
              </a:rPr>
              <a:t>Proxmark3, </a:t>
            </a:r>
            <a:r>
              <a:rPr lang="en-US" sz="2000" dirty="0" err="1">
                <a:latin typeface="Garamond" panose="02020404030301010803" pitchFamily="18" charset="0"/>
                <a:cs typeface="Calibri" panose="020F0502020204030204" pitchFamily="34" charset="0"/>
              </a:rPr>
              <a:t>Hfenz</a:t>
            </a:r>
            <a:r>
              <a:rPr lang="en-US" sz="2000" dirty="0">
                <a:latin typeface="Garamond" panose="02020404030301010803" pitchFamily="18" charset="0"/>
                <a:cs typeface="Calibri" panose="020F0502020204030204" pitchFamily="34" charset="0"/>
              </a:rPr>
              <a:t>,  and RFID Reader, RFID IOT Script, PC/SC reader, NFC reader, </a:t>
            </a:r>
            <a:r>
              <a:rPr lang="en-US" sz="2000" dirty="0" err="1">
                <a:latin typeface="Garamond" panose="02020404030301010803" pitchFamily="18" charset="0"/>
                <a:cs typeface="Calibri" panose="020F0502020204030204" pitchFamily="34" charset="0"/>
              </a:rPr>
              <a:t>ProX</a:t>
            </a:r>
            <a:r>
              <a:rPr lang="en-US" sz="2000" dirty="0">
                <a:latin typeface="Garamond" panose="02020404030301010803" pitchFamily="18" charset="0"/>
                <a:cs typeface="Calibri" panose="020F0502020204030204" pitchFamily="34" charset="0"/>
              </a:rPr>
              <a:t> Brute, </a:t>
            </a:r>
            <a:r>
              <a:rPr lang="en-US" sz="2000" dirty="0" err="1">
                <a:latin typeface="Garamond" panose="02020404030301010803" pitchFamily="18" charset="0"/>
                <a:cs typeface="Calibri" panose="020F0502020204030204" pitchFamily="34" charset="0"/>
              </a:rPr>
              <a:t>RFIDes</a:t>
            </a:r>
            <a:r>
              <a:rPr lang="en-US" sz="2000" dirty="0">
                <a:latin typeface="Garamond" panose="02020404030301010803" pitchFamily="18" charset="0"/>
                <a:cs typeface="Calibri" panose="020F0502020204030204" pitchFamily="34" charset="0"/>
              </a:rPr>
              <a:t> Tool, </a:t>
            </a:r>
            <a:r>
              <a:rPr lang="en-US" sz="2000" dirty="0" err="1">
                <a:latin typeface="Garamond" panose="02020404030301010803" pitchFamily="18" charset="0"/>
                <a:cs typeface="Calibri" panose="020F0502020204030204" pitchFamily="34" charset="0"/>
              </a:rPr>
              <a:t>Tastic</a:t>
            </a:r>
            <a:r>
              <a:rPr lang="en-US" sz="2000" dirty="0">
                <a:latin typeface="Garamond" panose="02020404030301010803" pitchFamily="18" charset="0"/>
                <a:cs typeface="Calibri" panose="020F0502020204030204" pitchFamily="34" charset="0"/>
              </a:rPr>
              <a:t> Thief (long range), cloning badge</a:t>
            </a:r>
          </a:p>
          <a:p>
            <a:r>
              <a:rPr lang="en-US" sz="2000" b="1" dirty="0">
                <a:latin typeface="Garamond" panose="02020404030301010803" pitchFamily="18" charset="0"/>
                <a:cs typeface="Calibri" panose="020F0502020204030204" pitchFamily="34" charset="0"/>
              </a:rPr>
              <a:t>Maintain access</a:t>
            </a:r>
            <a:r>
              <a:rPr lang="en-US" sz="2000" dirty="0">
                <a:latin typeface="Garamond" panose="02020404030301010803" pitchFamily="18" charset="0"/>
                <a:cs typeface="Calibri" panose="020F0502020204030204" pitchFamily="34" charset="0"/>
              </a:rPr>
              <a:t>: </a:t>
            </a:r>
            <a:r>
              <a:rPr lang="en-US" sz="2000" dirty="0" err="1">
                <a:latin typeface="Garamond" panose="02020404030301010803" pitchFamily="18" charset="0"/>
                <a:cs typeface="Calibri" panose="020F0502020204030204" pitchFamily="34" charset="0"/>
              </a:rPr>
              <a:t>Pwn</a:t>
            </a:r>
            <a:r>
              <a:rPr lang="en-US" sz="2000" dirty="0">
                <a:latin typeface="Garamond" panose="02020404030301010803" pitchFamily="18" charset="0"/>
                <a:cs typeface="Calibri" panose="020F0502020204030204" pitchFamily="34" charset="0"/>
              </a:rPr>
              <a:t> Plug{h/w} (s/w </a:t>
            </a:r>
            <a:r>
              <a:rPr lang="en-US" sz="2000" dirty="0" err="1">
                <a:latin typeface="Garamond" panose="02020404030301010803" pitchFamily="18" charset="0"/>
                <a:cs typeface="Calibri" panose="020F0502020204030204" pitchFamily="34" charset="0"/>
              </a:rPr>
              <a:t>pwnexpress</a:t>
            </a:r>
            <a:r>
              <a:rPr lang="en-US" sz="2000" dirty="0">
                <a:latin typeface="Garamond" panose="02020404030301010803" pitchFamily="18" charset="0"/>
                <a:cs typeface="Calibri" panose="020F0502020204030204" pitchFamily="34" charset="0"/>
              </a:rPr>
              <a:t>)</a:t>
            </a:r>
          </a:p>
          <a:p>
            <a:r>
              <a:rPr lang="en-US" sz="2000" b="1" dirty="0">
                <a:latin typeface="Garamond" panose="02020404030301010803" pitchFamily="18" charset="0"/>
                <a:cs typeface="Calibri" panose="020F0502020204030204" pitchFamily="34" charset="0"/>
              </a:rPr>
              <a:t>Task Writing:</a:t>
            </a:r>
            <a:r>
              <a:rPr lang="en-US" sz="2000" dirty="0">
                <a:latin typeface="Garamond" panose="02020404030301010803" pitchFamily="18" charset="0"/>
                <a:cs typeface="Calibri" panose="020F0502020204030204" pitchFamily="34" charset="0"/>
              </a:rPr>
              <a:t> Smart NFC, NFC R/W, Tag writer etc. </a:t>
            </a:r>
          </a:p>
          <a:p>
            <a:endParaRPr lang="en-US" sz="2000" dirty="0">
              <a:latin typeface="Garamond" panose="02020404030301010803" pitchFamily="18" charset="0"/>
              <a:cs typeface="Calibri" panose="020F0502020204030204" pitchFamily="34" charset="0"/>
            </a:endParaRPr>
          </a:p>
        </p:txBody>
      </p:sp>
      <p:pic>
        <p:nvPicPr>
          <p:cNvPr id="18" name="Picture 17">
            <a:extLst>
              <a:ext uri="{FF2B5EF4-FFF2-40B4-BE49-F238E27FC236}">
                <a16:creationId xmlns:a16="http://schemas.microsoft.com/office/drawing/2014/main" id="{A461AF1E-DFEB-6349-AACF-892AC0C4C9F7}"/>
              </a:ext>
            </a:extLst>
          </p:cNvPr>
          <p:cNvPicPr>
            <a:picLocks noChangeAspect="1"/>
          </p:cNvPicPr>
          <p:nvPr/>
        </p:nvPicPr>
        <p:blipFill>
          <a:blip r:embed="rId2"/>
          <a:stretch>
            <a:fillRect/>
          </a:stretch>
        </p:blipFill>
        <p:spPr>
          <a:xfrm>
            <a:off x="10553700" y="0"/>
            <a:ext cx="1638300" cy="1681988"/>
          </a:xfrm>
          <a:prstGeom prst="rect">
            <a:avLst/>
          </a:prstGeom>
        </p:spPr>
      </p:pic>
      <p:pic>
        <p:nvPicPr>
          <p:cNvPr id="20" name="Picture 19">
            <a:extLst>
              <a:ext uri="{FF2B5EF4-FFF2-40B4-BE49-F238E27FC236}">
                <a16:creationId xmlns:a16="http://schemas.microsoft.com/office/drawing/2014/main" id="{5C713DB5-BDC7-A146-BA30-DBD4909C6EAE}"/>
              </a:ext>
            </a:extLst>
          </p:cNvPr>
          <p:cNvPicPr>
            <a:picLocks noChangeAspect="1"/>
          </p:cNvPicPr>
          <p:nvPr/>
        </p:nvPicPr>
        <p:blipFill>
          <a:blip r:embed="rId3"/>
          <a:stretch>
            <a:fillRect/>
          </a:stretch>
        </p:blipFill>
        <p:spPr>
          <a:xfrm>
            <a:off x="7130986" y="5110990"/>
            <a:ext cx="5073650" cy="1580029"/>
          </a:xfrm>
          <a:prstGeom prst="rect">
            <a:avLst/>
          </a:prstGeom>
        </p:spPr>
      </p:pic>
      <p:pic>
        <p:nvPicPr>
          <p:cNvPr id="21" name="Picture 20">
            <a:extLst>
              <a:ext uri="{FF2B5EF4-FFF2-40B4-BE49-F238E27FC236}">
                <a16:creationId xmlns:a16="http://schemas.microsoft.com/office/drawing/2014/main" id="{20D7B6E6-6318-9D4F-A766-E385CCB01063}"/>
              </a:ext>
            </a:extLst>
          </p:cNvPr>
          <p:cNvPicPr>
            <a:picLocks noChangeAspect="1"/>
          </p:cNvPicPr>
          <p:nvPr/>
        </p:nvPicPr>
        <p:blipFill>
          <a:blip r:embed="rId4"/>
          <a:stretch>
            <a:fillRect/>
          </a:stretch>
        </p:blipFill>
        <p:spPr>
          <a:xfrm>
            <a:off x="10388833" y="1878016"/>
            <a:ext cx="1763187" cy="1360484"/>
          </a:xfrm>
          <a:prstGeom prst="rect">
            <a:avLst/>
          </a:prstGeom>
        </p:spPr>
      </p:pic>
      <p:pic>
        <p:nvPicPr>
          <p:cNvPr id="22" name="Picture 21">
            <a:extLst>
              <a:ext uri="{FF2B5EF4-FFF2-40B4-BE49-F238E27FC236}">
                <a16:creationId xmlns:a16="http://schemas.microsoft.com/office/drawing/2014/main" id="{36A7C542-B7E9-8D48-BB9F-9ED6293B8D7C}"/>
              </a:ext>
            </a:extLst>
          </p:cNvPr>
          <p:cNvPicPr>
            <a:picLocks noChangeAspect="1"/>
          </p:cNvPicPr>
          <p:nvPr/>
        </p:nvPicPr>
        <p:blipFill>
          <a:blip r:embed="rId5"/>
          <a:stretch>
            <a:fillRect/>
          </a:stretch>
        </p:blipFill>
        <p:spPr>
          <a:xfrm>
            <a:off x="7222926" y="47244"/>
            <a:ext cx="1270000" cy="1587500"/>
          </a:xfrm>
          <a:prstGeom prst="rect">
            <a:avLst/>
          </a:prstGeom>
        </p:spPr>
      </p:pic>
      <p:pic>
        <p:nvPicPr>
          <p:cNvPr id="24" name="Picture 23">
            <a:extLst>
              <a:ext uri="{FF2B5EF4-FFF2-40B4-BE49-F238E27FC236}">
                <a16:creationId xmlns:a16="http://schemas.microsoft.com/office/drawing/2014/main" id="{D64592BC-ECA8-E243-A3C0-7FF48E5E0EAB}"/>
              </a:ext>
            </a:extLst>
          </p:cNvPr>
          <p:cNvPicPr>
            <a:picLocks noChangeAspect="1"/>
          </p:cNvPicPr>
          <p:nvPr/>
        </p:nvPicPr>
        <p:blipFill>
          <a:blip r:embed="rId6"/>
          <a:stretch>
            <a:fillRect/>
          </a:stretch>
        </p:blipFill>
        <p:spPr>
          <a:xfrm>
            <a:off x="10388833" y="3396039"/>
            <a:ext cx="1815803" cy="1426702"/>
          </a:xfrm>
          <a:prstGeom prst="rect">
            <a:avLst/>
          </a:prstGeom>
        </p:spPr>
      </p:pic>
      <p:pic>
        <p:nvPicPr>
          <p:cNvPr id="2" name="Picture 1">
            <a:extLst>
              <a:ext uri="{FF2B5EF4-FFF2-40B4-BE49-F238E27FC236}">
                <a16:creationId xmlns:a16="http://schemas.microsoft.com/office/drawing/2014/main" id="{33438C88-254D-4642-82DF-7C9CC1E64E8E}"/>
              </a:ext>
            </a:extLst>
          </p:cNvPr>
          <p:cNvPicPr>
            <a:picLocks noChangeAspect="1"/>
          </p:cNvPicPr>
          <p:nvPr/>
        </p:nvPicPr>
        <p:blipFill>
          <a:blip r:embed="rId7"/>
          <a:stretch>
            <a:fillRect/>
          </a:stretch>
        </p:blipFill>
        <p:spPr>
          <a:xfrm>
            <a:off x="8628551" y="0"/>
            <a:ext cx="1662171" cy="1229551"/>
          </a:xfrm>
          <a:prstGeom prst="rect">
            <a:avLst/>
          </a:prstGeom>
        </p:spPr>
      </p:pic>
      <p:pic>
        <p:nvPicPr>
          <p:cNvPr id="12" name="Picture 11">
            <a:extLst>
              <a:ext uri="{FF2B5EF4-FFF2-40B4-BE49-F238E27FC236}">
                <a16:creationId xmlns:a16="http://schemas.microsoft.com/office/drawing/2014/main" id="{F7C70992-828B-F545-A930-5A967BEF0BCA}"/>
              </a:ext>
            </a:extLst>
          </p:cNvPr>
          <p:cNvPicPr>
            <a:picLocks noChangeAspect="1"/>
          </p:cNvPicPr>
          <p:nvPr/>
        </p:nvPicPr>
        <p:blipFill>
          <a:blip r:embed="rId8"/>
          <a:stretch>
            <a:fillRect/>
          </a:stretch>
        </p:blipFill>
        <p:spPr>
          <a:xfrm>
            <a:off x="133813" y="5177782"/>
            <a:ext cx="1904981" cy="1549574"/>
          </a:xfrm>
          <a:prstGeom prst="rect">
            <a:avLst/>
          </a:prstGeom>
        </p:spPr>
      </p:pic>
      <p:pic>
        <p:nvPicPr>
          <p:cNvPr id="13" name="Picture 12">
            <a:extLst>
              <a:ext uri="{FF2B5EF4-FFF2-40B4-BE49-F238E27FC236}">
                <a16:creationId xmlns:a16="http://schemas.microsoft.com/office/drawing/2014/main" id="{4C8090EC-BB02-4842-A52B-ADCDCB95045A}"/>
              </a:ext>
            </a:extLst>
          </p:cNvPr>
          <p:cNvPicPr>
            <a:picLocks noChangeAspect="1"/>
          </p:cNvPicPr>
          <p:nvPr/>
        </p:nvPicPr>
        <p:blipFill>
          <a:blip r:embed="rId9"/>
          <a:stretch>
            <a:fillRect/>
          </a:stretch>
        </p:blipFill>
        <p:spPr>
          <a:xfrm>
            <a:off x="4323275" y="5110990"/>
            <a:ext cx="1988044" cy="1680218"/>
          </a:xfrm>
          <a:prstGeom prst="rect">
            <a:avLst/>
          </a:prstGeom>
        </p:spPr>
      </p:pic>
      <p:sp>
        <p:nvSpPr>
          <p:cNvPr id="14" name="Rectangle 13">
            <a:extLst>
              <a:ext uri="{FF2B5EF4-FFF2-40B4-BE49-F238E27FC236}">
                <a16:creationId xmlns:a16="http://schemas.microsoft.com/office/drawing/2014/main" id="{0F747197-BC27-D845-BA01-CA3FCA101029}"/>
              </a:ext>
            </a:extLst>
          </p:cNvPr>
          <p:cNvSpPr/>
          <p:nvPr/>
        </p:nvSpPr>
        <p:spPr>
          <a:xfrm>
            <a:off x="2570563" y="5551695"/>
            <a:ext cx="1497636" cy="6986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ym typeface="Wingdings" pitchFamily="2" charset="2"/>
              </a:rPr>
              <a:t></a:t>
            </a:r>
            <a:r>
              <a:rPr lang="en-US" dirty="0"/>
              <a:t>Success</a:t>
            </a:r>
          </a:p>
          <a:p>
            <a:pPr algn="ctr"/>
            <a:r>
              <a:rPr lang="en-US" dirty="0"/>
              <a:t>Fail</a:t>
            </a:r>
            <a:r>
              <a:rPr lang="en-US" dirty="0">
                <a:sym typeface="Wingdings" pitchFamily="2" charset="2"/>
              </a:rPr>
              <a:t></a:t>
            </a:r>
            <a:endParaRPr lang="en-US" dirty="0"/>
          </a:p>
        </p:txBody>
      </p:sp>
      <p:pic>
        <p:nvPicPr>
          <p:cNvPr id="15" name="Picture 14">
            <a:extLst>
              <a:ext uri="{FF2B5EF4-FFF2-40B4-BE49-F238E27FC236}">
                <a16:creationId xmlns:a16="http://schemas.microsoft.com/office/drawing/2014/main" id="{A77A6588-E931-F544-BED2-31AC0F9B96F3}"/>
              </a:ext>
            </a:extLst>
          </p:cNvPr>
          <p:cNvPicPr>
            <a:picLocks noChangeAspect="1"/>
          </p:cNvPicPr>
          <p:nvPr/>
        </p:nvPicPr>
        <p:blipFill>
          <a:blip r:embed="rId10"/>
          <a:stretch>
            <a:fillRect/>
          </a:stretch>
        </p:blipFill>
        <p:spPr>
          <a:xfrm>
            <a:off x="6056243" y="1979195"/>
            <a:ext cx="3909391" cy="2433869"/>
          </a:xfrm>
          <a:prstGeom prst="rect">
            <a:avLst/>
          </a:prstGeom>
        </p:spPr>
      </p:pic>
    </p:spTree>
    <p:extLst>
      <p:ext uri="{BB962C8B-B14F-4D97-AF65-F5344CB8AC3E}">
        <p14:creationId xmlns:p14="http://schemas.microsoft.com/office/powerpoint/2010/main" val="244462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05C79C-A9E0-404C-8483-37FB02CB2248}"/>
              </a:ext>
            </a:extLst>
          </p:cNvPr>
          <p:cNvSpPr>
            <a:spLocks noGrp="1"/>
          </p:cNvSpPr>
          <p:nvPr>
            <p:ph type="title"/>
          </p:nvPr>
        </p:nvSpPr>
        <p:spPr>
          <a:xfrm>
            <a:off x="0" y="167425"/>
            <a:ext cx="7342622" cy="1215566"/>
          </a:xfrm>
        </p:spPr>
        <p:txBody>
          <a:bodyPr>
            <a:normAutofit/>
          </a:bodyPr>
          <a:lstStyle/>
          <a:p>
            <a:r>
              <a:rPr lang="en-US" sz="4000" dirty="0">
                <a:latin typeface="Garamond" panose="02020404030301010803" pitchFamily="18" charset="0"/>
              </a:rPr>
              <a:t>Defenses</a:t>
            </a:r>
          </a:p>
        </p:txBody>
      </p:sp>
      <p:sp>
        <p:nvSpPr>
          <p:cNvPr id="6" name="Footer Placeholder 5">
            <a:extLst>
              <a:ext uri="{FF2B5EF4-FFF2-40B4-BE49-F238E27FC236}">
                <a16:creationId xmlns:a16="http://schemas.microsoft.com/office/drawing/2014/main" id="{CBAE5FC1-0D69-564D-A57D-099AF37AE207}"/>
              </a:ext>
            </a:extLst>
          </p:cNvPr>
          <p:cNvSpPr>
            <a:spLocks noGrp="1"/>
          </p:cNvSpPr>
          <p:nvPr>
            <p:ph type="ftr" sz="quarter" idx="14"/>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28040826-CC1A-5442-B389-57A71335E63F}"/>
              </a:ext>
            </a:extLst>
          </p:cNvPr>
          <p:cNvSpPr>
            <a:spLocks noGrp="1"/>
          </p:cNvSpPr>
          <p:nvPr>
            <p:ph type="sldNum" sz="quarter" idx="15"/>
          </p:nvPr>
        </p:nvSpPr>
        <p:spPr/>
        <p:txBody>
          <a:bodyPr/>
          <a:lstStyle/>
          <a:p>
            <a:fld id="{8699F50C-BE38-4BD0-BA84-9B090E1F2B9B}" type="slidenum">
              <a:rPr lang="en-US" noProof="0" smtClean="0"/>
              <a:t>11</a:t>
            </a:fld>
            <a:endParaRPr lang="en-US" noProof="0" dirty="0"/>
          </a:p>
        </p:txBody>
      </p:sp>
      <p:sp>
        <p:nvSpPr>
          <p:cNvPr id="9" name="Content Placeholder 1">
            <a:extLst>
              <a:ext uri="{FF2B5EF4-FFF2-40B4-BE49-F238E27FC236}">
                <a16:creationId xmlns:a16="http://schemas.microsoft.com/office/drawing/2014/main" id="{AF06B9F8-374B-4348-A989-DB0B01642A4A}"/>
              </a:ext>
            </a:extLst>
          </p:cNvPr>
          <p:cNvSpPr>
            <a:spLocks noGrp="1"/>
          </p:cNvSpPr>
          <p:nvPr>
            <p:ph idx="1"/>
          </p:nvPr>
        </p:nvSpPr>
        <p:spPr>
          <a:xfrm>
            <a:off x="0" y="1830826"/>
            <a:ext cx="7129670" cy="4291678"/>
          </a:xfrm>
        </p:spPr>
        <p:txBody>
          <a:bodyPr>
            <a:normAutofit lnSpcReduction="10000"/>
          </a:bodyPr>
          <a:lstStyle/>
          <a:p>
            <a:r>
              <a:rPr lang="en-US" sz="2000" dirty="0">
                <a:latin typeface="Garamond" panose="02020404030301010803" pitchFamily="18" charset="0"/>
              </a:rPr>
              <a:t>The unique effective solution is exchange all cards in </a:t>
            </a:r>
            <a:r>
              <a:rPr lang="en-US" sz="2000" dirty="0">
                <a:solidFill>
                  <a:schemeClr val="bg1"/>
                </a:solidFill>
                <a:latin typeface="Garamond" panose="02020404030301010803" pitchFamily="18" charset="0"/>
              </a:rPr>
              <a:t>circulation by </a:t>
            </a:r>
            <a:r>
              <a:rPr lang="en-US" sz="2000" dirty="0">
                <a:latin typeface="Garamond" panose="02020404030301010803" pitchFamily="18" charset="0"/>
              </a:rPr>
              <a:t>more secure cards. (Ex: </a:t>
            </a:r>
            <a:r>
              <a:rPr lang="en-US" sz="2000" dirty="0" err="1">
                <a:latin typeface="Garamond" panose="02020404030301010803" pitchFamily="18" charset="0"/>
              </a:rPr>
              <a:t>Mifare</a:t>
            </a:r>
            <a:r>
              <a:rPr lang="en-US" sz="2000" dirty="0">
                <a:latin typeface="Garamond" panose="02020404030301010803" pitchFamily="18" charset="0"/>
              </a:rPr>
              <a:t> Plus/</a:t>
            </a:r>
            <a:r>
              <a:rPr lang="en-US" sz="2000" dirty="0" err="1">
                <a:latin typeface="Garamond" panose="02020404030301010803" pitchFamily="18" charset="0"/>
              </a:rPr>
              <a:t>DESfire</a:t>
            </a:r>
            <a:r>
              <a:rPr lang="en-US" sz="2000" dirty="0">
                <a:latin typeface="Garamond" panose="02020404030301010803" pitchFamily="18" charset="0"/>
              </a:rPr>
              <a:t>) Other </a:t>
            </a:r>
            <a:r>
              <a:rPr lang="en-US" sz="2000" dirty="0">
                <a:solidFill>
                  <a:schemeClr val="bg1"/>
                </a:solidFill>
                <a:latin typeface="Garamond" panose="02020404030301010803" pitchFamily="18" charset="0"/>
              </a:rPr>
              <a:t>approaches are </a:t>
            </a:r>
            <a:r>
              <a:rPr lang="en-US" sz="2000" dirty="0">
                <a:latin typeface="Garamond" panose="02020404030301010803" pitchFamily="18" charset="0"/>
              </a:rPr>
              <a:t>only workarounds</a:t>
            </a:r>
            <a:r>
              <a:rPr lang="en-US" sz="2000" dirty="0"/>
              <a:t>.</a:t>
            </a:r>
          </a:p>
          <a:p>
            <a:r>
              <a:rPr lang="en-US" sz="2000" dirty="0">
                <a:latin typeface="Garamond" panose="02020404030301010803" pitchFamily="18" charset="0"/>
                <a:cs typeface="Calibri" panose="020F0502020204030204" pitchFamily="34" charset="0"/>
              </a:rPr>
              <a:t>Disable write access on card, use proper encoder</a:t>
            </a:r>
          </a:p>
          <a:p>
            <a:r>
              <a:rPr lang="en-US" sz="2000" dirty="0">
                <a:latin typeface="Garamond" panose="02020404030301010803" pitchFamily="18" charset="0"/>
                <a:cs typeface="Calibri" panose="020F0502020204030204" pitchFamily="34" charset="0"/>
              </a:rPr>
              <a:t>Utilize RFID card shields when the badge is not in use to prevent drive-by card sniffing attacks.</a:t>
            </a:r>
          </a:p>
          <a:p>
            <a:r>
              <a:rPr lang="en-US" sz="2000" dirty="0">
                <a:latin typeface="Garamond" panose="02020404030301010803" pitchFamily="18" charset="0"/>
                <a:cs typeface="Calibri" panose="020F0502020204030204" pitchFamily="34" charset="0"/>
              </a:rPr>
              <a:t>Employ the tamper detect mechanisms to prevent badge reader physical tampering. All readers and doors should be monitored by CCTV</a:t>
            </a:r>
          </a:p>
          <a:p>
            <a:r>
              <a:rPr lang="en-US" sz="2000" dirty="0">
                <a:latin typeface="Garamond" panose="02020404030301010803" pitchFamily="18" charset="0"/>
                <a:cs typeface="Calibri" panose="020F0502020204030204" pitchFamily="34" charset="0"/>
              </a:rPr>
              <a:t>Ensure that visitor </a:t>
            </a:r>
            <a:r>
              <a:rPr lang="en-US" sz="2000">
                <a:latin typeface="Garamond" panose="02020404030301010803" pitchFamily="18" charset="0"/>
                <a:cs typeface="Calibri" panose="020F0502020204030204" pitchFamily="34" charset="0"/>
              </a:rPr>
              <a:t>cards and actual employee card are  </a:t>
            </a:r>
            <a:r>
              <a:rPr lang="en-US" sz="2000" dirty="0">
                <a:latin typeface="Garamond" panose="02020404030301010803" pitchFamily="18" charset="0"/>
                <a:cs typeface="Calibri" panose="020F0502020204030204" pitchFamily="34" charset="0"/>
              </a:rPr>
              <a:t>isolated in terms of technology.</a:t>
            </a:r>
          </a:p>
          <a:p>
            <a:r>
              <a:rPr lang="en-US" sz="2000" dirty="0">
                <a:latin typeface="Garamond" panose="02020404030301010803" pitchFamily="18" charset="0"/>
                <a:cs typeface="Calibri" panose="020F0502020204030204" pitchFamily="34" charset="0"/>
              </a:rPr>
              <a:t>Consider systems that also support 2-factor authentication, using elements such as a PIN pad or biometric inputs</a:t>
            </a:r>
            <a:r>
              <a:rPr lang="en-US" sz="2000" dirty="0"/>
              <a:t>.</a:t>
            </a:r>
          </a:p>
          <a:p>
            <a:r>
              <a:rPr lang="en-US" sz="2000" dirty="0">
                <a:latin typeface="Garamond" panose="02020404030301010803" pitchFamily="18" charset="0"/>
                <a:cs typeface="Calibri" panose="020F0502020204030204" pitchFamily="34" charset="0"/>
              </a:rPr>
              <a:t>“Never believe any tool which claim card cloning” </a:t>
            </a:r>
          </a:p>
        </p:txBody>
      </p:sp>
      <p:pic>
        <p:nvPicPr>
          <p:cNvPr id="10" name="Picture 9">
            <a:extLst>
              <a:ext uri="{FF2B5EF4-FFF2-40B4-BE49-F238E27FC236}">
                <a16:creationId xmlns:a16="http://schemas.microsoft.com/office/drawing/2014/main" id="{1B45F9C5-BB49-1445-959F-D76AC467C110}"/>
              </a:ext>
            </a:extLst>
          </p:cNvPr>
          <p:cNvPicPr>
            <a:picLocks noChangeAspect="1"/>
          </p:cNvPicPr>
          <p:nvPr/>
        </p:nvPicPr>
        <p:blipFill>
          <a:blip r:embed="rId2"/>
          <a:stretch>
            <a:fillRect/>
          </a:stretch>
        </p:blipFill>
        <p:spPr>
          <a:xfrm>
            <a:off x="8804925" y="5186324"/>
            <a:ext cx="2552188" cy="1535151"/>
          </a:xfrm>
          <a:prstGeom prst="rect">
            <a:avLst/>
          </a:prstGeom>
        </p:spPr>
      </p:pic>
      <p:pic>
        <p:nvPicPr>
          <p:cNvPr id="1026" name="Picture 2">
            <a:extLst>
              <a:ext uri="{FF2B5EF4-FFF2-40B4-BE49-F238E27FC236}">
                <a16:creationId xmlns:a16="http://schemas.microsoft.com/office/drawing/2014/main" id="{0D36A05E-D21D-47B3-9998-3E4BBBD4E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977" y="167425"/>
            <a:ext cx="2502023" cy="2502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04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additive="base">
                                        <p:cTn id="12"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 calcmode="lin" valueType="num">
                                      <p:cBhvr additive="base">
                                        <p:cTn id="22"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 calcmode="lin" valueType="num">
                                      <p:cBhvr additive="base">
                                        <p:cTn id="32"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2" title="Skyline">
            <a:extLst>
              <a:ext uri="{FF2B5EF4-FFF2-40B4-BE49-F238E27FC236}">
                <a16:creationId xmlns:a16="http://schemas.microsoft.com/office/drawing/2014/main" id="{93C6E47F-5AA9-F943-9E33-ED74AC54ADAE}"/>
              </a:ext>
            </a:extLst>
          </p:cNvPr>
          <p:cNvPicPr>
            <a:picLocks noChangeAspect="1"/>
          </p:cNvPicPr>
          <p:nvPr/>
        </p:nvPicPr>
        <p:blipFill rotWithShape="1">
          <a:blip r:embed="rId2"/>
          <a:srcRect l="23313" r="23313"/>
          <a:stretch/>
        </p:blipFill>
        <p:spPr>
          <a:xfrm>
            <a:off x="6785113" y="325560"/>
            <a:ext cx="5406887"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p:spPr>
      </p:pic>
      <p:pic>
        <p:nvPicPr>
          <p:cNvPr id="8" name="Picture 7">
            <a:extLst>
              <a:ext uri="{FF2B5EF4-FFF2-40B4-BE49-F238E27FC236}">
                <a16:creationId xmlns:a16="http://schemas.microsoft.com/office/drawing/2014/main" id="{BE793203-B7CE-AE48-8DF1-169F5C5DAECF}"/>
              </a:ext>
            </a:extLst>
          </p:cNvPr>
          <p:cNvPicPr>
            <a:picLocks noChangeAspect="1"/>
          </p:cNvPicPr>
          <p:nvPr/>
        </p:nvPicPr>
        <p:blipFill>
          <a:blip r:embed="rId3"/>
          <a:stretch>
            <a:fillRect/>
          </a:stretch>
        </p:blipFill>
        <p:spPr>
          <a:xfrm>
            <a:off x="0" y="2230231"/>
            <a:ext cx="5884007" cy="1531454"/>
          </a:xfrm>
          <a:prstGeom prst="rect">
            <a:avLst/>
          </a:prstGeom>
        </p:spPr>
      </p:pic>
      <p:sp>
        <p:nvSpPr>
          <p:cNvPr id="9" name="Rectangle 8">
            <a:extLst>
              <a:ext uri="{FF2B5EF4-FFF2-40B4-BE49-F238E27FC236}">
                <a16:creationId xmlns:a16="http://schemas.microsoft.com/office/drawing/2014/main" id="{1C6AA7B7-09A6-F643-A631-DCF22762FFC0}"/>
              </a:ext>
            </a:extLst>
          </p:cNvPr>
          <p:cNvSpPr/>
          <p:nvPr/>
        </p:nvSpPr>
        <p:spPr>
          <a:xfrm>
            <a:off x="0" y="4908131"/>
            <a:ext cx="7911547" cy="923330"/>
          </a:xfrm>
          <a:prstGeom prst="rect">
            <a:avLst/>
          </a:prstGeom>
        </p:spPr>
        <p:txBody>
          <a:bodyPr wrap="square">
            <a:spAutoFit/>
          </a:bodyPr>
          <a:lstStyle/>
          <a:p>
            <a:r>
              <a:rPr lang="en-US" b="1" dirty="0">
                <a:latin typeface="Garamond" panose="02020404030301010803" pitchFamily="18" charset="0"/>
                <a:cs typeface="Calibri" panose="020F0502020204030204" pitchFamily="34" charset="0"/>
              </a:rPr>
              <a:t>Our team has made small demonstration that how an attacker can get unauthorized  access to restricted area by card cloning  without using</a:t>
            </a:r>
          </a:p>
          <a:p>
            <a:r>
              <a:rPr lang="en-US" b="1" dirty="0">
                <a:latin typeface="Garamond" panose="02020404030301010803" pitchFamily="18" charset="0"/>
                <a:cs typeface="Calibri" panose="020F0502020204030204" pitchFamily="34" charset="0"/>
              </a:rPr>
              <a:t>any dedicated hardware (mostly helpful in Red-Team activity)</a:t>
            </a:r>
          </a:p>
        </p:txBody>
      </p:sp>
    </p:spTree>
    <p:extLst>
      <p:ext uri="{BB962C8B-B14F-4D97-AF65-F5344CB8AC3E}">
        <p14:creationId xmlns:p14="http://schemas.microsoft.com/office/powerpoint/2010/main" val="84080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84000"/>
          </a:schemeClr>
        </a:solidFill>
        <a:effectLst/>
      </p:bgPr>
    </p:bg>
    <p:spTree>
      <p:nvGrpSpPr>
        <p:cNvPr id="1" name=""/>
        <p:cNvGrpSpPr/>
        <p:nvPr/>
      </p:nvGrpSpPr>
      <p:grpSpPr>
        <a:xfrm>
          <a:off x="0" y="0"/>
          <a:ext cx="0" cy="0"/>
          <a:chOff x="0" y="0"/>
          <a:chExt cx="0" cy="0"/>
        </a:xfrm>
      </p:grpSpPr>
      <p:pic>
        <p:nvPicPr>
          <p:cNvPr id="11" name="Picture Placeholder 12" title="Skyline">
            <a:extLst>
              <a:ext uri="{FF2B5EF4-FFF2-40B4-BE49-F238E27FC236}">
                <a16:creationId xmlns:a16="http://schemas.microsoft.com/office/drawing/2014/main" id="{D5A1C8C1-E7D7-8843-B497-E7D8B6F99B9D}"/>
              </a:ext>
            </a:extLst>
          </p:cNvPr>
          <p:cNvPicPr>
            <a:picLocks noChangeAspect="1"/>
          </p:cNvPicPr>
          <p:nvPr/>
        </p:nvPicPr>
        <p:blipFill rotWithShape="1">
          <a:blip r:embed="rId2"/>
          <a:srcRect l="23313" r="23313"/>
          <a:stretch/>
        </p:blipFill>
        <p:spPr>
          <a:xfrm>
            <a:off x="0" y="-14249"/>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p:spPr>
      </p:pic>
      <p:pic>
        <p:nvPicPr>
          <p:cNvPr id="18" name="Picture Placeholder 16" title="Building image">
            <a:extLst>
              <a:ext uri="{FF2B5EF4-FFF2-40B4-BE49-F238E27FC236}">
                <a16:creationId xmlns:a16="http://schemas.microsoft.com/office/drawing/2014/main" id="{BA026684-ED32-4C82-8EFB-03E9E047EA33}"/>
              </a:ext>
              <a:ext uri="{C183D7F6-B498-43B3-948B-1728B52AA6E4}">
                <adec:decorative xmlns:adec="http://schemas.microsoft.com/office/drawing/2017/decorative" val="0"/>
              </a:ext>
            </a:extLst>
          </p:cNvPr>
          <p:cNvPicPr>
            <a:picLocks noGrp="1" noChangeAspect="1"/>
          </p:cNvPicPr>
          <p:nvPr>
            <p:ph type="pic" sz="quarter" idx="13"/>
          </p:nvPr>
        </p:nvPicPr>
        <p:blipFill>
          <a:blip r:embed="rId3"/>
          <a:srcRect l="20743" r="20743"/>
          <a:stretch>
            <a:fillRect/>
          </a:stretch>
        </p:blipFill>
        <p:spPr>
          <a:xfrm>
            <a:off x="1683398" y="860944"/>
            <a:ext cx="4428523" cy="5137089"/>
          </a:xfrm>
        </p:spPr>
      </p:pic>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a:xfrm>
            <a:off x="6111921" y="1933267"/>
            <a:ext cx="4853573" cy="1616252"/>
          </a:xfrm>
        </p:spPr>
        <p:txBody>
          <a:bodyPr>
            <a:normAutofit/>
          </a:bodyPr>
          <a:lstStyle/>
          <a:p>
            <a:r>
              <a:rPr lang="en-US" sz="6600" dirty="0">
                <a:latin typeface="Garamond" panose="02020404030301010803" pitchFamily="18" charset="0"/>
              </a:rPr>
              <a:t>Thank </a:t>
            </a:r>
            <a:r>
              <a:rPr lang="en-US" sz="6600" b="0" dirty="0">
                <a:latin typeface="Garamond" panose="02020404030301010803" pitchFamily="18" charset="0"/>
              </a:rPr>
              <a:t>You.</a:t>
            </a:r>
          </a:p>
        </p:txBody>
      </p:sp>
      <p:sp>
        <p:nvSpPr>
          <p:cNvPr id="13" name="Rectangle 12">
            <a:extLst>
              <a:ext uri="{FF2B5EF4-FFF2-40B4-BE49-F238E27FC236}">
                <a16:creationId xmlns:a16="http://schemas.microsoft.com/office/drawing/2014/main" id="{773F174F-AF9A-ED40-B7C0-CD0FE961CAB4}"/>
              </a:ext>
            </a:extLst>
          </p:cNvPr>
          <p:cNvSpPr/>
          <p:nvPr/>
        </p:nvSpPr>
        <p:spPr>
          <a:xfrm>
            <a:off x="6884171" y="3439441"/>
            <a:ext cx="2332690" cy="369332"/>
          </a:xfrm>
          <a:prstGeom prst="rect">
            <a:avLst/>
          </a:prstGeom>
        </p:spPr>
        <p:txBody>
          <a:bodyPr wrap="none">
            <a:spAutoFit/>
          </a:bodyPr>
          <a:lstStyle/>
          <a:p>
            <a:r>
              <a:rPr lang="en-US" dirty="0" err="1">
                <a:latin typeface="Garamond" panose="02020404030301010803" pitchFamily="18" charset="0"/>
              </a:rPr>
              <a:t>aamer@aamershah.com</a:t>
            </a:r>
            <a:endParaRPr lang="en-US" dirty="0">
              <a:latin typeface="Garamond" panose="02020404030301010803" pitchFamily="18" charset="0"/>
            </a:endParaRPr>
          </a:p>
        </p:txBody>
      </p:sp>
      <p:sp>
        <p:nvSpPr>
          <p:cNvPr id="25" name="Rectangle 24">
            <a:extLst>
              <a:ext uri="{FF2B5EF4-FFF2-40B4-BE49-F238E27FC236}">
                <a16:creationId xmlns:a16="http://schemas.microsoft.com/office/drawing/2014/main" id="{0C691408-F44B-5748-8DB1-2FAAADB9024C}"/>
              </a:ext>
            </a:extLst>
          </p:cNvPr>
          <p:cNvSpPr/>
          <p:nvPr/>
        </p:nvSpPr>
        <p:spPr>
          <a:xfrm>
            <a:off x="6884170" y="3758119"/>
            <a:ext cx="3001954" cy="369332"/>
          </a:xfrm>
          <a:prstGeom prst="rect">
            <a:avLst/>
          </a:prstGeom>
        </p:spPr>
        <p:txBody>
          <a:bodyPr wrap="square">
            <a:spAutoFit/>
          </a:bodyPr>
          <a:lstStyle/>
          <a:p>
            <a:r>
              <a:rPr lang="en-US" dirty="0">
                <a:latin typeface="Garamond" panose="02020404030301010803" pitchFamily="18" charset="0"/>
              </a:rPr>
              <a:t>vinod@vinodshrimalii.com </a:t>
            </a:r>
          </a:p>
        </p:txBody>
      </p:sp>
      <p:pic>
        <p:nvPicPr>
          <p:cNvPr id="10" name="Picture 9">
            <a:extLst>
              <a:ext uri="{FF2B5EF4-FFF2-40B4-BE49-F238E27FC236}">
                <a16:creationId xmlns:a16="http://schemas.microsoft.com/office/drawing/2014/main" id="{D323660B-EAFC-1A4F-849A-28E98D610514}"/>
              </a:ext>
            </a:extLst>
          </p:cNvPr>
          <p:cNvPicPr>
            <a:picLocks noChangeAspect="1"/>
          </p:cNvPicPr>
          <p:nvPr/>
        </p:nvPicPr>
        <p:blipFill>
          <a:blip r:embed="rId4">
            <a:extLst>
              <a:ext uri="{BEBA8EAE-BF5A-486C-A8C5-ECC9F3942E4B}">
                <a14:imgProps xmlns:a14="http://schemas.microsoft.com/office/drawing/2010/main">
                  <a14:imgLayer>
                    <a14:imgEffect>
                      <a14:colorTemperature colorTemp="5900"/>
                    </a14:imgEffect>
                  </a14:imgLayer>
                </a14:imgProps>
              </a:ext>
            </a:extLst>
          </a:blip>
          <a:stretch>
            <a:fillRect/>
          </a:stretch>
        </p:blipFill>
        <p:spPr>
          <a:xfrm>
            <a:off x="9122053" y="410371"/>
            <a:ext cx="3076667" cy="6278296"/>
          </a:xfrm>
          <a:prstGeom prst="rect">
            <a:avLst/>
          </a:prstGeom>
        </p:spPr>
      </p:pic>
      <p:sp>
        <p:nvSpPr>
          <p:cNvPr id="2" name="Rectangle 1">
            <a:extLst>
              <a:ext uri="{FF2B5EF4-FFF2-40B4-BE49-F238E27FC236}">
                <a16:creationId xmlns:a16="http://schemas.microsoft.com/office/drawing/2014/main" id="{A128C652-F36E-6B4F-8A27-80AA95634AC7}"/>
              </a:ext>
            </a:extLst>
          </p:cNvPr>
          <p:cNvSpPr/>
          <p:nvPr/>
        </p:nvSpPr>
        <p:spPr>
          <a:xfrm>
            <a:off x="6312309" y="4210719"/>
            <a:ext cx="3038167" cy="844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192A383D-BDEC-8D41-B6C9-2CEEECA73C1D}"/>
              </a:ext>
            </a:extLst>
          </p:cNvPr>
          <p:cNvSpPr txBox="1">
            <a:spLocks/>
          </p:cNvSpPr>
          <p:nvPr/>
        </p:nvSpPr>
        <p:spPr>
          <a:xfrm>
            <a:off x="6481307" y="44086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Do not ask me ? 🤣🤣</a:t>
            </a:r>
          </a:p>
        </p:txBody>
      </p:sp>
    </p:spTree>
    <p:extLst>
      <p:ext uri="{BB962C8B-B14F-4D97-AF65-F5344CB8AC3E}">
        <p14:creationId xmlns:p14="http://schemas.microsoft.com/office/powerpoint/2010/main" val="22609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checkerboard(across)">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25"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0" y="-345140"/>
            <a:ext cx="7342622" cy="1215566"/>
          </a:xfrm>
        </p:spPr>
        <p:txBody>
          <a:bodyPr/>
          <a:lstStyle/>
          <a:p>
            <a:r>
              <a:rPr lang="en-US" dirty="0"/>
              <a:t>About Us</a:t>
            </a:r>
          </a:p>
        </p:txBody>
      </p:sp>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a:t>
            </a:fld>
            <a:endParaRPr lang="en-US" dirty="0"/>
          </a:p>
        </p:txBody>
      </p:sp>
      <p:sp>
        <p:nvSpPr>
          <p:cNvPr id="10" name="Title 1">
            <a:extLst>
              <a:ext uri="{FF2B5EF4-FFF2-40B4-BE49-F238E27FC236}">
                <a16:creationId xmlns:a16="http://schemas.microsoft.com/office/drawing/2014/main" id="{0B48FD46-EB46-8E41-952B-170A5B61FDFD}"/>
              </a:ext>
            </a:extLst>
          </p:cNvPr>
          <p:cNvSpPr txBox="1">
            <a:spLocks/>
          </p:cNvSpPr>
          <p:nvPr/>
        </p:nvSpPr>
        <p:spPr>
          <a:xfrm>
            <a:off x="7033778" y="262643"/>
            <a:ext cx="5158222" cy="1978655"/>
          </a:xfrm>
          <a:prstGeom prst="rect">
            <a:avLst/>
          </a:prstGeom>
        </p:spPr>
        <p:txBody>
          <a:bodyPr vert="horz" lIns="91440" tIns="45720" rIns="91440" bIns="0" rtlCol="0" anchor="b">
            <a:normAutofit fontScale="62500" lnSpcReduction="20000"/>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pPr algn="r">
              <a:lnSpc>
                <a:spcPct val="150000"/>
              </a:lnSpc>
            </a:pPr>
            <a:r>
              <a:rPr lang="en-US" sz="3500" dirty="0">
                <a:solidFill>
                  <a:schemeClr val="bg1"/>
                </a:solidFill>
                <a:latin typeface="Garamond" panose="02020404030301010803" pitchFamily="18" charset="0"/>
              </a:rPr>
              <a:t>Disclaimer </a:t>
            </a:r>
            <a:endParaRPr lang="en-US" sz="1800" i="1" dirty="0">
              <a:solidFill>
                <a:schemeClr val="bg1"/>
              </a:solidFill>
              <a:latin typeface="Garamond" panose="02020404030301010803" pitchFamily="18" charset="0"/>
            </a:endParaRPr>
          </a:p>
          <a:p>
            <a:pPr algn="just">
              <a:lnSpc>
                <a:spcPct val="150000"/>
              </a:lnSpc>
            </a:pPr>
            <a:r>
              <a:rPr lang="en-US" sz="1800" i="1" dirty="0">
                <a:solidFill>
                  <a:schemeClr val="bg1"/>
                </a:solidFill>
                <a:latin typeface="Garamond" panose="02020404030301010803" pitchFamily="18" charset="0"/>
              </a:rPr>
              <a:t>The main objective of this presentation is demystify the “security” of </a:t>
            </a:r>
            <a:r>
              <a:rPr lang="en-US" sz="1800" i="1" dirty="0" err="1">
                <a:solidFill>
                  <a:schemeClr val="bg1"/>
                </a:solidFill>
                <a:latin typeface="Garamond" panose="02020404030301010803" pitchFamily="18" charset="0"/>
              </a:rPr>
              <a:t>Mifare</a:t>
            </a:r>
            <a:r>
              <a:rPr lang="en-US" sz="1800" i="1" dirty="0">
                <a:solidFill>
                  <a:schemeClr val="bg1"/>
                </a:solidFill>
                <a:latin typeface="Garamond" panose="02020404030301010803" pitchFamily="18" charset="0"/>
              </a:rPr>
              <a:t> Classic cards showing how easy is dump, modify and rewrite the content of the card. This PPT isn’t pretend incentive frauds or criminal activities. The authors are not responsible by the use of the presented content to do illegal actions. If you want use this knowledge to do it, do it by your own risk! </a:t>
            </a:r>
          </a:p>
          <a:p>
            <a:pPr algn="just">
              <a:lnSpc>
                <a:spcPct val="150000"/>
              </a:lnSpc>
            </a:pPr>
            <a:endParaRPr lang="en-US" sz="1800" i="1" dirty="0">
              <a:solidFill>
                <a:schemeClr val="bg1"/>
              </a:solidFill>
              <a:latin typeface="Garamond" panose="02020404030301010803" pitchFamily="18" charset="0"/>
            </a:endParaRPr>
          </a:p>
          <a:p>
            <a:pPr algn="just">
              <a:lnSpc>
                <a:spcPct val="150000"/>
              </a:lnSpc>
            </a:pPr>
            <a:endParaRPr lang="en-US" sz="1800" i="1" dirty="0">
              <a:solidFill>
                <a:schemeClr val="bg1"/>
              </a:solidFill>
              <a:latin typeface="Garamond" panose="02020404030301010803" pitchFamily="18" charset="0"/>
            </a:endParaRPr>
          </a:p>
        </p:txBody>
      </p:sp>
      <p:sp>
        <p:nvSpPr>
          <p:cNvPr id="2" name="TextBox 1">
            <a:extLst>
              <a:ext uri="{FF2B5EF4-FFF2-40B4-BE49-F238E27FC236}">
                <a16:creationId xmlns:a16="http://schemas.microsoft.com/office/drawing/2014/main" id="{821655FA-679F-4A0E-ACBA-4F21E0A00CAD}"/>
              </a:ext>
            </a:extLst>
          </p:cNvPr>
          <p:cNvSpPr txBox="1"/>
          <p:nvPr/>
        </p:nvSpPr>
        <p:spPr>
          <a:xfrm>
            <a:off x="8119696" y="2249350"/>
            <a:ext cx="4038600" cy="1200329"/>
          </a:xfrm>
          <a:prstGeom prst="rect">
            <a:avLst/>
          </a:prstGeom>
          <a:noFill/>
        </p:spPr>
        <p:txBody>
          <a:bodyPr wrap="square" rtlCol="0">
            <a:spAutoFit/>
          </a:bodyPr>
          <a:lstStyle/>
          <a:p>
            <a:r>
              <a:rPr lang="en-US" sz="2400" b="1" dirty="0">
                <a:solidFill>
                  <a:schemeClr val="accent2">
                    <a:lumMod val="60000"/>
                    <a:lumOff val="40000"/>
                  </a:schemeClr>
                </a:solidFill>
              </a:rPr>
              <a:t>Vinod </a:t>
            </a:r>
            <a:r>
              <a:rPr lang="en-US" sz="2400" b="1" dirty="0" err="1">
                <a:solidFill>
                  <a:schemeClr val="accent2">
                    <a:lumMod val="60000"/>
                    <a:lumOff val="40000"/>
                  </a:schemeClr>
                </a:solidFill>
              </a:rPr>
              <a:t>Shrmali</a:t>
            </a:r>
            <a:endParaRPr lang="en-US" sz="2400" b="1" dirty="0">
              <a:solidFill>
                <a:schemeClr val="accent2">
                  <a:lumMod val="60000"/>
                  <a:lumOff val="40000"/>
                </a:schemeClr>
              </a:solidFill>
            </a:endParaRPr>
          </a:p>
          <a:p>
            <a:r>
              <a:rPr lang="en-US" sz="2400" b="1" dirty="0">
                <a:solidFill>
                  <a:schemeClr val="accent2">
                    <a:lumMod val="60000"/>
                    <a:lumOff val="40000"/>
                  </a:schemeClr>
                </a:solidFill>
                <a:hlinkClick r:id="rId2">
                  <a:extLst>
                    <a:ext uri="{A12FA001-AC4F-418D-AE19-62706E023703}">
                      <ahyp:hlinkClr xmlns:ahyp="http://schemas.microsoft.com/office/drawing/2018/hyperlinkcolor" val="tx"/>
                    </a:ext>
                  </a:extLst>
                </a:hlinkClick>
              </a:rPr>
              <a:t>contact@vinodshrimalii.com</a:t>
            </a:r>
            <a:endParaRPr lang="en-US" sz="2400" b="1" dirty="0">
              <a:solidFill>
                <a:schemeClr val="accent2">
                  <a:lumMod val="60000"/>
                  <a:lumOff val="40000"/>
                </a:schemeClr>
              </a:solidFill>
            </a:endParaRPr>
          </a:p>
          <a:p>
            <a:r>
              <a:rPr lang="en-US" sz="2400" b="1" dirty="0">
                <a:solidFill>
                  <a:schemeClr val="accent2">
                    <a:lumMod val="60000"/>
                    <a:lumOff val="40000"/>
                  </a:schemeClr>
                </a:solidFill>
              </a:rPr>
              <a:t>Etisalat Security / Red-Team</a:t>
            </a:r>
          </a:p>
        </p:txBody>
      </p:sp>
      <p:sp>
        <p:nvSpPr>
          <p:cNvPr id="9" name="TextBox 8">
            <a:extLst>
              <a:ext uri="{FF2B5EF4-FFF2-40B4-BE49-F238E27FC236}">
                <a16:creationId xmlns:a16="http://schemas.microsoft.com/office/drawing/2014/main" id="{E6B4738A-C3EC-4FAB-BFFE-460E4179E2E8}"/>
              </a:ext>
            </a:extLst>
          </p:cNvPr>
          <p:cNvSpPr txBox="1"/>
          <p:nvPr/>
        </p:nvSpPr>
        <p:spPr>
          <a:xfrm>
            <a:off x="8134350" y="4616703"/>
            <a:ext cx="4038600" cy="1200329"/>
          </a:xfrm>
          <a:prstGeom prst="rect">
            <a:avLst/>
          </a:prstGeom>
          <a:noFill/>
        </p:spPr>
        <p:txBody>
          <a:bodyPr wrap="square" rtlCol="0">
            <a:spAutoFit/>
          </a:bodyPr>
          <a:lstStyle/>
          <a:p>
            <a:r>
              <a:rPr lang="en-US" sz="2400" b="1" dirty="0">
                <a:solidFill>
                  <a:schemeClr val="accent1">
                    <a:lumMod val="90000"/>
                    <a:lumOff val="10000"/>
                  </a:schemeClr>
                </a:solidFill>
              </a:rPr>
              <a:t>Aamer Shah</a:t>
            </a:r>
          </a:p>
          <a:p>
            <a:r>
              <a:rPr lang="en-US" sz="2400" b="1" dirty="0">
                <a:solidFill>
                  <a:schemeClr val="accent1">
                    <a:lumMod val="90000"/>
                    <a:lumOff val="10000"/>
                  </a:schemeClr>
                </a:solidFill>
              </a:rPr>
              <a:t>null@AamerShah.com</a:t>
            </a:r>
          </a:p>
          <a:p>
            <a:r>
              <a:rPr lang="en-US" sz="2400" b="1" dirty="0">
                <a:solidFill>
                  <a:schemeClr val="accent1">
                    <a:lumMod val="90000"/>
                    <a:lumOff val="10000"/>
                  </a:schemeClr>
                </a:solidFill>
              </a:rPr>
              <a:t>Etisalat Security / Red-Team</a:t>
            </a:r>
          </a:p>
        </p:txBody>
      </p:sp>
      <p:sp>
        <p:nvSpPr>
          <p:cNvPr id="13" name="TextBox 12">
            <a:extLst>
              <a:ext uri="{FF2B5EF4-FFF2-40B4-BE49-F238E27FC236}">
                <a16:creationId xmlns:a16="http://schemas.microsoft.com/office/drawing/2014/main" id="{819DBCF8-7832-4C7A-BF0F-C761B0C26D80}"/>
              </a:ext>
            </a:extLst>
          </p:cNvPr>
          <p:cNvSpPr txBox="1"/>
          <p:nvPr/>
        </p:nvSpPr>
        <p:spPr>
          <a:xfrm>
            <a:off x="9410700" y="5807254"/>
            <a:ext cx="4038600" cy="400110"/>
          </a:xfrm>
          <a:prstGeom prst="rect">
            <a:avLst/>
          </a:prstGeom>
          <a:noFill/>
        </p:spPr>
        <p:txBody>
          <a:bodyPr wrap="square" rtlCol="0">
            <a:spAutoFit/>
          </a:bodyPr>
          <a:lstStyle/>
          <a:p>
            <a:r>
              <a:rPr lang="en-US" sz="2000" b="1" dirty="0">
                <a:solidFill>
                  <a:schemeClr val="accent1">
                    <a:lumMod val="75000"/>
                    <a:lumOff val="25000"/>
                  </a:schemeClr>
                </a:solidFill>
              </a:rPr>
              <a:t>Twitter.com/</a:t>
            </a:r>
            <a:r>
              <a:rPr lang="en-US" sz="2000" b="1" dirty="0" err="1">
                <a:solidFill>
                  <a:schemeClr val="accent1">
                    <a:lumMod val="75000"/>
                    <a:lumOff val="25000"/>
                  </a:schemeClr>
                </a:solidFill>
              </a:rPr>
              <a:t>Aamer_Sha</a:t>
            </a:r>
            <a:endParaRPr lang="en-US" sz="2000" b="1" dirty="0">
              <a:solidFill>
                <a:schemeClr val="accent1">
                  <a:lumMod val="75000"/>
                  <a:lumOff val="25000"/>
                </a:schemeClr>
              </a:solidFill>
            </a:endParaRPr>
          </a:p>
        </p:txBody>
      </p:sp>
      <p:sp>
        <p:nvSpPr>
          <p:cNvPr id="14" name="TextBox 13">
            <a:extLst>
              <a:ext uri="{FF2B5EF4-FFF2-40B4-BE49-F238E27FC236}">
                <a16:creationId xmlns:a16="http://schemas.microsoft.com/office/drawing/2014/main" id="{8AD335C1-D5DD-420A-B0DE-6AA5768712C5}"/>
              </a:ext>
            </a:extLst>
          </p:cNvPr>
          <p:cNvSpPr txBox="1"/>
          <p:nvPr/>
        </p:nvSpPr>
        <p:spPr>
          <a:xfrm>
            <a:off x="8420100" y="3368854"/>
            <a:ext cx="4038600" cy="400110"/>
          </a:xfrm>
          <a:prstGeom prst="rect">
            <a:avLst/>
          </a:prstGeom>
          <a:noFill/>
        </p:spPr>
        <p:txBody>
          <a:bodyPr wrap="square" rtlCol="0">
            <a:spAutoFit/>
          </a:bodyPr>
          <a:lstStyle/>
          <a:p>
            <a:r>
              <a:rPr lang="en-US" sz="2000" b="1" dirty="0">
                <a:solidFill>
                  <a:schemeClr val="accent2">
                    <a:lumMod val="20000"/>
                    <a:lumOff val="80000"/>
                  </a:schemeClr>
                </a:solidFill>
              </a:rPr>
              <a:t>   </a:t>
            </a:r>
            <a:r>
              <a:rPr lang="en-US" sz="2000" b="1" dirty="0" err="1">
                <a:solidFill>
                  <a:schemeClr val="accent2">
                    <a:lumMod val="20000"/>
                    <a:lumOff val="80000"/>
                  </a:schemeClr>
                </a:solidFill>
              </a:rPr>
              <a:t>Twitter.com</a:t>
            </a:r>
            <a:r>
              <a:rPr lang="en-US" sz="2000" b="1" dirty="0">
                <a:solidFill>
                  <a:schemeClr val="accent2">
                    <a:lumMod val="20000"/>
                    <a:lumOff val="80000"/>
                  </a:schemeClr>
                </a:solidFill>
              </a:rPr>
              <a:t>/</a:t>
            </a:r>
            <a:r>
              <a:rPr lang="en-US" sz="2000" b="1" dirty="0" err="1">
                <a:solidFill>
                  <a:schemeClr val="accent2">
                    <a:lumMod val="20000"/>
                    <a:lumOff val="80000"/>
                  </a:schemeClr>
                </a:solidFill>
              </a:rPr>
              <a:t>vshrimalii</a:t>
            </a:r>
            <a:endParaRPr lang="en-US" sz="2000" b="1" dirty="0">
              <a:solidFill>
                <a:schemeClr val="accent2">
                  <a:lumMod val="20000"/>
                  <a:lumOff val="80000"/>
                </a:schemeClr>
              </a:solidFill>
            </a:endParaRPr>
          </a:p>
        </p:txBody>
      </p:sp>
      <p:pic>
        <p:nvPicPr>
          <p:cNvPr id="5" name="Picture 4" descr="A picture containing scissors, indoor, person, pair&#10;&#10;Description automatically generated">
            <a:extLst>
              <a:ext uri="{FF2B5EF4-FFF2-40B4-BE49-F238E27FC236}">
                <a16:creationId xmlns:a16="http://schemas.microsoft.com/office/drawing/2014/main" id="{788DAAA1-D55D-4CE6-97B3-145ABAB101C3}"/>
              </a:ext>
            </a:extLst>
          </p:cNvPr>
          <p:cNvPicPr>
            <a:picLocks noChangeAspect="1"/>
          </p:cNvPicPr>
          <p:nvPr/>
        </p:nvPicPr>
        <p:blipFill>
          <a:blip r:embed="rId3"/>
          <a:stretch>
            <a:fillRect/>
          </a:stretch>
        </p:blipFill>
        <p:spPr>
          <a:xfrm>
            <a:off x="573997" y="4118827"/>
            <a:ext cx="3914336" cy="2196080"/>
          </a:xfrm>
          <a:prstGeom prst="rect">
            <a:avLst/>
          </a:prstGeom>
        </p:spPr>
      </p:pic>
      <p:pic>
        <p:nvPicPr>
          <p:cNvPr id="7" name="Picture 6">
            <a:extLst>
              <a:ext uri="{FF2B5EF4-FFF2-40B4-BE49-F238E27FC236}">
                <a16:creationId xmlns:a16="http://schemas.microsoft.com/office/drawing/2014/main" id="{7E71F9BA-D23E-D941-9092-6BEE8022B8A3}"/>
              </a:ext>
            </a:extLst>
          </p:cNvPr>
          <p:cNvPicPr>
            <a:picLocks noChangeAspect="1"/>
          </p:cNvPicPr>
          <p:nvPr/>
        </p:nvPicPr>
        <p:blipFill>
          <a:blip r:embed="rId4">
            <a:alphaModFix amt="85000"/>
          </a:blip>
          <a:stretch>
            <a:fillRect/>
          </a:stretch>
        </p:blipFill>
        <p:spPr>
          <a:xfrm>
            <a:off x="573997" y="1364722"/>
            <a:ext cx="2292295" cy="25586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7200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uilding image">
            <a:extLst>
              <a:ext uri="{FF2B5EF4-FFF2-40B4-BE49-F238E27FC236}">
                <a16:creationId xmlns:a16="http://schemas.microsoft.com/office/drawing/2014/main" id="{2D599535-C841-457B-BE92-EECA801ED768}"/>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810" r="20810"/>
          <a:stretch>
            <a:fillRect/>
          </a:stretch>
        </p:blipFill>
        <p:spPr/>
      </p:pic>
      <p:sp>
        <p:nvSpPr>
          <p:cNvPr id="10" name="Hexagon 9">
            <a:extLst>
              <a:ext uri="{FF2B5EF4-FFF2-40B4-BE49-F238E27FC236}">
                <a16:creationId xmlns:a16="http://schemas.microsoft.com/office/drawing/2014/main" id="{84367257-921F-4C31-9DD7-8B0616248FDF}"/>
              </a:ext>
              <a:ext uri="{C183D7F6-B498-43B3-948B-1728B52AA6E4}">
                <adec:decorative xmlns:adec="http://schemas.microsoft.com/office/drawing/2017/decorative" val="1"/>
              </a:ext>
            </a:extLst>
          </p:cNvPr>
          <p:cNvSpPr/>
          <p:nvPr/>
        </p:nvSpPr>
        <p:spPr>
          <a:xfrm rot="16200000">
            <a:off x="2679702" y="2388914"/>
            <a:ext cx="2412998" cy="2080172"/>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774173" y="675455"/>
            <a:ext cx="4911633" cy="1789855"/>
          </a:xfrm>
        </p:spPr>
        <p:txBody>
          <a:bodyPr/>
          <a:lstStyle/>
          <a:p>
            <a:r>
              <a:rPr lang="en-US" dirty="0">
                <a:latin typeface="Garamond" panose="02020404030301010803" pitchFamily="18" charset="0"/>
              </a:rPr>
              <a:t>Section </a:t>
            </a:r>
            <a:r>
              <a:rPr lang="en-US" b="0" dirty="0">
                <a:latin typeface="Garamond" panose="02020404030301010803" pitchFamily="18" charset="0"/>
              </a:rPr>
              <a:t>Divider </a:t>
            </a:r>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6308009" y="2639106"/>
            <a:ext cx="5526182" cy="3814703"/>
          </a:xfrm>
        </p:spPr>
        <p:txBody>
          <a:bodyPr>
            <a:normAutofit lnSpcReduction="10000"/>
          </a:bodyPr>
          <a:lstStyle/>
          <a:p>
            <a:pPr marL="342900" indent="-342900">
              <a:lnSpc>
                <a:spcPct val="150000"/>
              </a:lnSpc>
              <a:buFont typeface="Arial" panose="020B0604020202020204" pitchFamily="34" charset="0"/>
              <a:buChar char="•"/>
            </a:pPr>
            <a:r>
              <a:rPr lang="en-US" sz="2400" dirty="0">
                <a:latin typeface="Garamond" panose="02020404030301010803" pitchFamily="18" charset="0"/>
              </a:rPr>
              <a:t>Introduction to RFID</a:t>
            </a:r>
          </a:p>
          <a:p>
            <a:pPr marL="342900" indent="-342900">
              <a:lnSpc>
                <a:spcPct val="150000"/>
              </a:lnSpc>
              <a:buFont typeface="Arial" panose="020B0604020202020204" pitchFamily="34" charset="0"/>
              <a:buChar char="•"/>
            </a:pPr>
            <a:r>
              <a:rPr lang="en-US" sz="2400" dirty="0">
                <a:latin typeface="Garamond" panose="02020404030301010803" pitchFamily="18" charset="0"/>
              </a:rPr>
              <a:t>Generic Attack</a:t>
            </a:r>
          </a:p>
          <a:p>
            <a:pPr marL="342900" indent="-342900">
              <a:lnSpc>
                <a:spcPct val="150000"/>
              </a:lnSpc>
              <a:buFont typeface="Arial" panose="020B0604020202020204" pitchFamily="34" charset="0"/>
              <a:buChar char="•"/>
            </a:pPr>
            <a:r>
              <a:rPr lang="en-US" sz="2400" dirty="0">
                <a:latin typeface="Garamond" panose="02020404030301010803" pitchFamily="18" charset="0"/>
              </a:rPr>
              <a:t>MIFARE Classic Arch. </a:t>
            </a:r>
          </a:p>
          <a:p>
            <a:pPr marL="342900" indent="-342900">
              <a:lnSpc>
                <a:spcPct val="150000"/>
              </a:lnSpc>
              <a:buFont typeface="Arial" panose="020B0604020202020204" pitchFamily="34" charset="0"/>
              <a:buChar char="•"/>
            </a:pPr>
            <a:r>
              <a:rPr lang="en-US" sz="2400" dirty="0">
                <a:latin typeface="Garamond" panose="02020404030301010803" pitchFamily="18" charset="0"/>
              </a:rPr>
              <a:t>CARD Cloning</a:t>
            </a:r>
          </a:p>
          <a:p>
            <a:pPr marL="342900" indent="-342900">
              <a:lnSpc>
                <a:spcPct val="150000"/>
              </a:lnSpc>
              <a:buFont typeface="Arial" panose="020B0604020202020204" pitchFamily="34" charset="0"/>
              <a:buChar char="•"/>
            </a:pPr>
            <a:r>
              <a:rPr lang="en-US" sz="2400" dirty="0">
                <a:latin typeface="Garamond" panose="02020404030301010803" pitchFamily="18" charset="0"/>
              </a:rPr>
              <a:t>Defenses</a:t>
            </a:r>
          </a:p>
          <a:p>
            <a:pPr marL="342900" indent="-342900">
              <a:lnSpc>
                <a:spcPct val="150000"/>
              </a:lnSpc>
              <a:buFont typeface="Arial" panose="020B0604020202020204" pitchFamily="34" charset="0"/>
              <a:buChar char="•"/>
            </a:pPr>
            <a:r>
              <a:rPr lang="en-US" sz="2400" dirty="0">
                <a:latin typeface="Garamond" panose="02020404030301010803" pitchFamily="18" charset="0"/>
              </a:rPr>
              <a:t>Demo</a:t>
            </a:r>
          </a:p>
        </p:txBody>
      </p:sp>
      <p:pic>
        <p:nvPicPr>
          <p:cNvPr id="3" name="Picture 2">
            <a:extLst>
              <a:ext uri="{FF2B5EF4-FFF2-40B4-BE49-F238E27FC236}">
                <a16:creationId xmlns:a16="http://schemas.microsoft.com/office/drawing/2014/main" id="{B704C5D3-BB7C-D74B-8C2B-90F6049242DD}"/>
              </a:ext>
            </a:extLst>
          </p:cNvPr>
          <p:cNvPicPr>
            <a:picLocks noChangeAspect="1"/>
          </p:cNvPicPr>
          <p:nvPr/>
        </p:nvPicPr>
        <p:blipFill>
          <a:blip r:embed="rId4"/>
          <a:stretch>
            <a:fillRect/>
          </a:stretch>
        </p:blipFill>
        <p:spPr>
          <a:xfrm>
            <a:off x="3042203" y="2838449"/>
            <a:ext cx="1714500" cy="1181100"/>
          </a:xfrm>
          <a:prstGeom prst="rect">
            <a:avLst/>
          </a:prstGeom>
        </p:spPr>
      </p:pic>
    </p:spTree>
    <p:extLst>
      <p:ext uri="{BB962C8B-B14F-4D97-AF65-F5344CB8AC3E}">
        <p14:creationId xmlns:p14="http://schemas.microsoft.com/office/powerpoint/2010/main" val="429266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F6C82-4E8B-5142-AAFA-5D706AD3D32B}"/>
              </a:ext>
            </a:extLst>
          </p:cNvPr>
          <p:cNvSpPr>
            <a:spLocks noGrp="1"/>
          </p:cNvSpPr>
          <p:nvPr>
            <p:ph idx="1"/>
          </p:nvPr>
        </p:nvSpPr>
        <p:spPr>
          <a:xfrm>
            <a:off x="-25287" y="2141781"/>
            <a:ext cx="6412761" cy="2958275"/>
          </a:xfrm>
        </p:spPr>
        <p:txBody>
          <a:bodyPr>
            <a:normAutofit/>
          </a:bodyPr>
          <a:lstStyle/>
          <a:p>
            <a:r>
              <a:rPr lang="en-US" altLang="en-US" sz="2000" dirty="0">
                <a:latin typeface="Garamond" panose="02020404030301010803" pitchFamily="18" charset="0"/>
              </a:rPr>
              <a:t>A technology used for electronic and wireless identification of objects, humans and animals</a:t>
            </a:r>
          </a:p>
          <a:p>
            <a:r>
              <a:rPr lang="en-US" sz="2000" dirty="0">
                <a:latin typeface="Garamond" panose="02020404030301010803" pitchFamily="18" charset="0"/>
              </a:rPr>
              <a:t>It use </a:t>
            </a:r>
            <a:r>
              <a:rPr lang="en-US" sz="2000" dirty="0">
                <a:solidFill>
                  <a:srgbClr val="FF0000"/>
                </a:solidFill>
                <a:latin typeface="Garamond" panose="02020404030301010803" pitchFamily="18" charset="0"/>
              </a:rPr>
              <a:t>R</a:t>
            </a:r>
            <a:r>
              <a:rPr lang="en-US" sz="2000" dirty="0">
                <a:latin typeface="Garamond" panose="02020404030301010803" pitchFamily="18" charset="0"/>
              </a:rPr>
              <a:t>adio </a:t>
            </a:r>
            <a:r>
              <a:rPr lang="en-US" sz="2000" dirty="0">
                <a:solidFill>
                  <a:srgbClr val="FF0000"/>
                </a:solidFill>
                <a:latin typeface="Garamond" panose="02020404030301010803" pitchFamily="18" charset="0"/>
              </a:rPr>
              <a:t>F</a:t>
            </a:r>
            <a:r>
              <a:rPr lang="en-US" sz="2000" dirty="0">
                <a:latin typeface="Garamond" panose="02020404030301010803" pitchFamily="18" charset="0"/>
              </a:rPr>
              <a:t>requency to transfer data between reader and object</a:t>
            </a:r>
          </a:p>
          <a:p>
            <a:pPr marL="179388" lvl="1"/>
            <a:r>
              <a:rPr lang="en-US" altLang="en-US" dirty="0">
                <a:solidFill>
                  <a:schemeClr val="dk1"/>
                </a:solidFill>
                <a:latin typeface="Garamond" panose="02020404030301010803" pitchFamily="18" charset="0"/>
              </a:rPr>
              <a:t>RFID can be both </a:t>
            </a:r>
          </a:p>
          <a:p>
            <a:pPr marL="585788" lvl="1" indent="0">
              <a:buFont typeface="Wingdings" pitchFamily="2" charset="2"/>
              <a:buChar char="ü"/>
            </a:pPr>
            <a:r>
              <a:rPr lang="en-US" altLang="en-US" dirty="0">
                <a:solidFill>
                  <a:schemeClr val="dk1"/>
                </a:solidFill>
                <a:latin typeface="Garamond" panose="02020404030301010803" pitchFamily="18" charset="0"/>
              </a:rPr>
              <a:t> </a:t>
            </a:r>
            <a:r>
              <a:rPr lang="en-US" altLang="en-US" b="1" dirty="0">
                <a:solidFill>
                  <a:schemeClr val="dk1"/>
                </a:solidFill>
                <a:latin typeface="Garamond" panose="02020404030301010803" pitchFamily="18" charset="0"/>
              </a:rPr>
              <a:t>Active tags </a:t>
            </a:r>
          </a:p>
          <a:p>
            <a:pPr marL="585788" lvl="1" indent="0">
              <a:buFont typeface="Wingdings" pitchFamily="2" charset="2"/>
              <a:buChar char="ü"/>
            </a:pPr>
            <a:r>
              <a:rPr lang="en-US" sz="2000" b="1" dirty="0">
                <a:latin typeface="Garamond" panose="02020404030301010803" pitchFamily="18" charset="0"/>
              </a:rPr>
              <a:t>Passive tags</a:t>
            </a:r>
            <a:endParaRPr lang="en-US" sz="2000" dirty="0">
              <a:solidFill>
                <a:srgbClr val="FF0000"/>
              </a:solidFill>
              <a:latin typeface="Garamond" panose="02020404030301010803" pitchFamily="18" charset="0"/>
            </a:endParaRPr>
          </a:p>
        </p:txBody>
      </p:sp>
      <p:sp>
        <p:nvSpPr>
          <p:cNvPr id="3" name="Text Placeholder 2">
            <a:extLst>
              <a:ext uri="{FF2B5EF4-FFF2-40B4-BE49-F238E27FC236}">
                <a16:creationId xmlns:a16="http://schemas.microsoft.com/office/drawing/2014/main" id="{103AE9F1-C86D-504A-98DA-F59B7F1DA306}"/>
              </a:ext>
            </a:extLst>
          </p:cNvPr>
          <p:cNvSpPr>
            <a:spLocks noGrp="1"/>
          </p:cNvSpPr>
          <p:nvPr>
            <p:ph type="body" sz="quarter" idx="13"/>
          </p:nvPr>
        </p:nvSpPr>
        <p:spPr>
          <a:xfrm>
            <a:off x="-25296" y="1551386"/>
            <a:ext cx="7342631" cy="608895"/>
          </a:xfrm>
        </p:spPr>
        <p:txBody>
          <a:bodyPr/>
          <a:lstStyle/>
          <a:p>
            <a:r>
              <a:rPr lang="en-US" dirty="0">
                <a:latin typeface="Garamond" panose="02020404030301010803" pitchFamily="18" charset="0"/>
              </a:rPr>
              <a:t>Radio Frequency Identification (RFID)</a:t>
            </a:r>
          </a:p>
        </p:txBody>
      </p:sp>
      <p:sp>
        <p:nvSpPr>
          <p:cNvPr id="4" name="Title 3">
            <a:extLst>
              <a:ext uri="{FF2B5EF4-FFF2-40B4-BE49-F238E27FC236}">
                <a16:creationId xmlns:a16="http://schemas.microsoft.com/office/drawing/2014/main" id="{85F09DAB-E212-334C-8B0F-E724EB43BDB5}"/>
              </a:ext>
            </a:extLst>
          </p:cNvPr>
          <p:cNvSpPr>
            <a:spLocks noGrp="1"/>
          </p:cNvSpPr>
          <p:nvPr>
            <p:ph type="title"/>
          </p:nvPr>
        </p:nvSpPr>
        <p:spPr>
          <a:xfrm>
            <a:off x="-25287" y="251771"/>
            <a:ext cx="7342622" cy="1215566"/>
          </a:xfrm>
        </p:spPr>
        <p:txBody>
          <a:bodyPr>
            <a:normAutofit/>
          </a:bodyPr>
          <a:lstStyle/>
          <a:p>
            <a:r>
              <a:rPr lang="en-US" sz="3600" dirty="0">
                <a:solidFill>
                  <a:srgbClr val="002060"/>
                </a:solidFill>
                <a:latin typeface="Garamond" panose="02020404030301010803" pitchFamily="18" charset="0"/>
              </a:rPr>
              <a:t>Introduction to </a:t>
            </a:r>
            <a:br>
              <a:rPr lang="en-US" sz="3600" dirty="0">
                <a:solidFill>
                  <a:srgbClr val="002060"/>
                </a:solidFill>
                <a:latin typeface="Garamond" panose="02020404030301010803" pitchFamily="18" charset="0"/>
              </a:rPr>
            </a:br>
            <a:r>
              <a:rPr lang="en-US" sz="3600" dirty="0">
                <a:solidFill>
                  <a:srgbClr val="002060"/>
                </a:solidFill>
                <a:latin typeface="Garamond" panose="02020404030301010803" pitchFamily="18" charset="0"/>
              </a:rPr>
              <a:t>RFID</a:t>
            </a:r>
          </a:p>
        </p:txBody>
      </p:sp>
      <p:sp>
        <p:nvSpPr>
          <p:cNvPr id="7" name="Slide Number Placeholder 6">
            <a:extLst>
              <a:ext uri="{FF2B5EF4-FFF2-40B4-BE49-F238E27FC236}">
                <a16:creationId xmlns:a16="http://schemas.microsoft.com/office/drawing/2014/main" id="{D8BAF46A-B719-2446-975A-B586CDC20BD3}"/>
              </a:ext>
            </a:extLst>
          </p:cNvPr>
          <p:cNvSpPr>
            <a:spLocks noGrp="1"/>
          </p:cNvSpPr>
          <p:nvPr>
            <p:ph type="sldNum" sz="quarter" idx="15"/>
          </p:nvPr>
        </p:nvSpPr>
        <p:spPr>
          <a:xfrm>
            <a:off x="10974693" y="6356350"/>
            <a:ext cx="740227" cy="365125"/>
          </a:xfrm>
        </p:spPr>
        <p:txBody>
          <a:bodyPr/>
          <a:lstStyle/>
          <a:p>
            <a:fld id="{8699F50C-BE38-4BD0-BA84-9B090E1F2B9B}" type="slidenum">
              <a:rPr lang="en-US" noProof="0" smtClean="0">
                <a:latin typeface="Garamond" panose="02020404030301010803" pitchFamily="18" charset="0"/>
              </a:rPr>
              <a:t>4</a:t>
            </a:fld>
            <a:endParaRPr lang="en-US" noProof="0" dirty="0">
              <a:latin typeface="Garamond" panose="02020404030301010803" pitchFamily="18" charset="0"/>
            </a:endParaRPr>
          </a:p>
        </p:txBody>
      </p:sp>
      <p:pic>
        <p:nvPicPr>
          <p:cNvPr id="13" name="Picture 12">
            <a:extLst>
              <a:ext uri="{FF2B5EF4-FFF2-40B4-BE49-F238E27FC236}">
                <a16:creationId xmlns:a16="http://schemas.microsoft.com/office/drawing/2014/main" id="{3DB643C2-3597-5C41-B29F-ED1299845E9A}"/>
              </a:ext>
            </a:extLst>
          </p:cNvPr>
          <p:cNvPicPr>
            <a:picLocks noChangeAspect="1"/>
          </p:cNvPicPr>
          <p:nvPr/>
        </p:nvPicPr>
        <p:blipFill>
          <a:blip r:embed="rId3"/>
          <a:stretch>
            <a:fillRect/>
          </a:stretch>
        </p:blipFill>
        <p:spPr>
          <a:xfrm>
            <a:off x="3181093" y="5100056"/>
            <a:ext cx="2265958" cy="1786975"/>
          </a:xfrm>
          <a:prstGeom prst="rect">
            <a:avLst/>
          </a:prstGeom>
        </p:spPr>
      </p:pic>
      <p:pic>
        <p:nvPicPr>
          <p:cNvPr id="15" name="Picture 14">
            <a:extLst>
              <a:ext uri="{FF2B5EF4-FFF2-40B4-BE49-F238E27FC236}">
                <a16:creationId xmlns:a16="http://schemas.microsoft.com/office/drawing/2014/main" id="{D621EA56-2F99-9048-8E37-706E2316CCE5}"/>
              </a:ext>
            </a:extLst>
          </p:cNvPr>
          <p:cNvPicPr>
            <a:picLocks noChangeAspect="1"/>
          </p:cNvPicPr>
          <p:nvPr/>
        </p:nvPicPr>
        <p:blipFill>
          <a:blip r:embed="rId4"/>
          <a:stretch>
            <a:fillRect/>
          </a:stretch>
        </p:blipFill>
        <p:spPr>
          <a:xfrm>
            <a:off x="-25296" y="5100056"/>
            <a:ext cx="2822614" cy="1757944"/>
          </a:xfrm>
          <a:prstGeom prst="rect">
            <a:avLst/>
          </a:prstGeom>
        </p:spPr>
      </p:pic>
      <p:pic>
        <p:nvPicPr>
          <p:cNvPr id="16" name="Picture 15">
            <a:extLst>
              <a:ext uri="{FF2B5EF4-FFF2-40B4-BE49-F238E27FC236}">
                <a16:creationId xmlns:a16="http://schemas.microsoft.com/office/drawing/2014/main" id="{0D0B80C1-A632-2445-BB84-471DA277A6C9}"/>
              </a:ext>
            </a:extLst>
          </p:cNvPr>
          <p:cNvPicPr>
            <a:picLocks noChangeAspect="1"/>
          </p:cNvPicPr>
          <p:nvPr/>
        </p:nvPicPr>
        <p:blipFill>
          <a:blip r:embed="rId5"/>
          <a:stretch>
            <a:fillRect/>
          </a:stretch>
        </p:blipFill>
        <p:spPr>
          <a:xfrm>
            <a:off x="6560785" y="3147645"/>
            <a:ext cx="2747576" cy="1744923"/>
          </a:xfrm>
          <a:prstGeom prst="rect">
            <a:avLst/>
          </a:prstGeom>
        </p:spPr>
      </p:pic>
      <p:pic>
        <p:nvPicPr>
          <p:cNvPr id="17" name="Picture 16">
            <a:extLst>
              <a:ext uri="{FF2B5EF4-FFF2-40B4-BE49-F238E27FC236}">
                <a16:creationId xmlns:a16="http://schemas.microsoft.com/office/drawing/2014/main" id="{2FFE7F09-B41E-804E-9C3B-22BF8681185E}"/>
              </a:ext>
            </a:extLst>
          </p:cNvPr>
          <p:cNvPicPr>
            <a:picLocks noChangeAspect="1"/>
          </p:cNvPicPr>
          <p:nvPr/>
        </p:nvPicPr>
        <p:blipFill>
          <a:blip r:embed="rId6"/>
          <a:stretch>
            <a:fillRect/>
          </a:stretch>
        </p:blipFill>
        <p:spPr>
          <a:xfrm>
            <a:off x="9395017" y="2988466"/>
            <a:ext cx="2845954" cy="1834819"/>
          </a:xfrm>
          <a:prstGeom prst="rect">
            <a:avLst/>
          </a:prstGeom>
        </p:spPr>
      </p:pic>
      <p:pic>
        <p:nvPicPr>
          <p:cNvPr id="18" name="Picture 17">
            <a:extLst>
              <a:ext uri="{FF2B5EF4-FFF2-40B4-BE49-F238E27FC236}">
                <a16:creationId xmlns:a16="http://schemas.microsoft.com/office/drawing/2014/main" id="{797BB22D-4919-C642-8D1A-9DF3CA69B77D}"/>
              </a:ext>
            </a:extLst>
          </p:cNvPr>
          <p:cNvPicPr>
            <a:picLocks noChangeAspect="1"/>
          </p:cNvPicPr>
          <p:nvPr/>
        </p:nvPicPr>
        <p:blipFill>
          <a:blip r:embed="rId7"/>
          <a:stretch>
            <a:fillRect/>
          </a:stretch>
        </p:blipFill>
        <p:spPr>
          <a:xfrm>
            <a:off x="6474130" y="4818563"/>
            <a:ext cx="2834231" cy="1928206"/>
          </a:xfrm>
          <a:prstGeom prst="rect">
            <a:avLst/>
          </a:prstGeom>
        </p:spPr>
      </p:pic>
      <p:pic>
        <p:nvPicPr>
          <p:cNvPr id="19" name="Picture 18">
            <a:extLst>
              <a:ext uri="{FF2B5EF4-FFF2-40B4-BE49-F238E27FC236}">
                <a16:creationId xmlns:a16="http://schemas.microsoft.com/office/drawing/2014/main" id="{0E88A557-EB5C-C749-80BA-95B979A5598A}"/>
              </a:ext>
            </a:extLst>
          </p:cNvPr>
          <p:cNvPicPr>
            <a:picLocks noChangeAspect="1"/>
          </p:cNvPicPr>
          <p:nvPr/>
        </p:nvPicPr>
        <p:blipFill>
          <a:blip r:embed="rId8"/>
          <a:stretch>
            <a:fillRect/>
          </a:stretch>
        </p:blipFill>
        <p:spPr>
          <a:xfrm>
            <a:off x="9481672" y="4892569"/>
            <a:ext cx="2644065" cy="1854200"/>
          </a:xfrm>
          <a:prstGeom prst="rect">
            <a:avLst/>
          </a:prstGeom>
        </p:spPr>
      </p:pic>
      <p:pic>
        <p:nvPicPr>
          <p:cNvPr id="5" name="Picture 4">
            <a:extLst>
              <a:ext uri="{FF2B5EF4-FFF2-40B4-BE49-F238E27FC236}">
                <a16:creationId xmlns:a16="http://schemas.microsoft.com/office/drawing/2014/main" id="{586C69DC-F681-6E46-AB26-5058FADE9787}"/>
              </a:ext>
            </a:extLst>
          </p:cNvPr>
          <p:cNvPicPr>
            <a:picLocks noChangeAspect="1"/>
          </p:cNvPicPr>
          <p:nvPr/>
        </p:nvPicPr>
        <p:blipFill>
          <a:blip r:embed="rId9"/>
          <a:stretch>
            <a:fillRect/>
          </a:stretch>
        </p:blipFill>
        <p:spPr>
          <a:xfrm>
            <a:off x="8451582" y="58535"/>
            <a:ext cx="3740418" cy="2469818"/>
          </a:xfrm>
          <a:prstGeom prst="rect">
            <a:avLst/>
          </a:prstGeom>
        </p:spPr>
      </p:pic>
    </p:spTree>
    <p:extLst>
      <p:ext uri="{BB962C8B-B14F-4D97-AF65-F5344CB8AC3E}">
        <p14:creationId xmlns:p14="http://schemas.microsoft.com/office/powerpoint/2010/main" val="352459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CC08C8-F5D0-8E48-B09B-41A0ACC028DE}"/>
              </a:ext>
            </a:extLst>
          </p:cNvPr>
          <p:cNvSpPr>
            <a:spLocks noGrp="1"/>
          </p:cNvSpPr>
          <p:nvPr>
            <p:ph type="title"/>
          </p:nvPr>
        </p:nvSpPr>
        <p:spPr>
          <a:xfrm>
            <a:off x="0" y="-607783"/>
            <a:ext cx="7342622" cy="1215566"/>
          </a:xfrm>
        </p:spPr>
        <p:txBody>
          <a:bodyPr>
            <a:normAutofit/>
          </a:bodyPr>
          <a:lstStyle/>
          <a:p>
            <a:r>
              <a:rPr lang="en-US" sz="4000" dirty="0">
                <a:latin typeface="Garamond" panose="02020404030301010803" pitchFamily="18" charset="0"/>
              </a:rPr>
              <a:t>Cont..</a:t>
            </a:r>
          </a:p>
        </p:txBody>
      </p:sp>
      <p:sp>
        <p:nvSpPr>
          <p:cNvPr id="6" name="Footer Placeholder 5">
            <a:extLst>
              <a:ext uri="{FF2B5EF4-FFF2-40B4-BE49-F238E27FC236}">
                <a16:creationId xmlns:a16="http://schemas.microsoft.com/office/drawing/2014/main" id="{569597DA-76E4-9F43-95DB-1E991B85BDA1}"/>
              </a:ext>
            </a:extLst>
          </p:cNvPr>
          <p:cNvSpPr>
            <a:spLocks noGrp="1"/>
          </p:cNvSpPr>
          <p:nvPr>
            <p:ph type="ftr" sz="quarter" idx="14"/>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57FA5EAA-B49C-5949-AA0F-65064A8CE72A}"/>
              </a:ext>
            </a:extLst>
          </p:cNvPr>
          <p:cNvSpPr>
            <a:spLocks noGrp="1"/>
          </p:cNvSpPr>
          <p:nvPr>
            <p:ph type="sldNum" sz="quarter" idx="15"/>
          </p:nvPr>
        </p:nvSpPr>
        <p:spPr/>
        <p:txBody>
          <a:bodyPr/>
          <a:lstStyle/>
          <a:p>
            <a:fld id="{8699F50C-BE38-4BD0-BA84-9B090E1F2B9B}" type="slidenum">
              <a:rPr lang="en-US" noProof="0" smtClean="0"/>
              <a:t>5</a:t>
            </a:fld>
            <a:endParaRPr lang="en-US" noProof="0" dirty="0"/>
          </a:p>
        </p:txBody>
      </p:sp>
      <p:pic>
        <p:nvPicPr>
          <p:cNvPr id="10" name="Picture 9">
            <a:extLst>
              <a:ext uri="{FF2B5EF4-FFF2-40B4-BE49-F238E27FC236}">
                <a16:creationId xmlns:a16="http://schemas.microsoft.com/office/drawing/2014/main" id="{2A540D98-3168-4D4C-9251-967C2C44E280}"/>
              </a:ext>
            </a:extLst>
          </p:cNvPr>
          <p:cNvPicPr>
            <a:picLocks noChangeAspect="1"/>
          </p:cNvPicPr>
          <p:nvPr/>
        </p:nvPicPr>
        <p:blipFill>
          <a:blip r:embed="rId2"/>
          <a:stretch>
            <a:fillRect/>
          </a:stretch>
        </p:blipFill>
        <p:spPr>
          <a:xfrm>
            <a:off x="0" y="607783"/>
            <a:ext cx="12157362" cy="2655692"/>
          </a:xfrm>
          <a:prstGeom prst="rect">
            <a:avLst/>
          </a:prstGeom>
        </p:spPr>
      </p:pic>
      <p:pic>
        <p:nvPicPr>
          <p:cNvPr id="12" name="Picture 11">
            <a:extLst>
              <a:ext uri="{FF2B5EF4-FFF2-40B4-BE49-F238E27FC236}">
                <a16:creationId xmlns:a16="http://schemas.microsoft.com/office/drawing/2014/main" id="{0381A015-E143-4B49-A445-73ADBD248940}"/>
              </a:ext>
            </a:extLst>
          </p:cNvPr>
          <p:cNvPicPr>
            <a:picLocks noChangeAspect="1"/>
          </p:cNvPicPr>
          <p:nvPr/>
        </p:nvPicPr>
        <p:blipFill>
          <a:blip r:embed="rId3"/>
          <a:stretch>
            <a:fillRect/>
          </a:stretch>
        </p:blipFill>
        <p:spPr>
          <a:xfrm>
            <a:off x="152400" y="3263475"/>
            <a:ext cx="7037821" cy="3594525"/>
          </a:xfrm>
          <a:prstGeom prst="rect">
            <a:avLst/>
          </a:prstGeom>
        </p:spPr>
      </p:pic>
      <p:sp>
        <p:nvSpPr>
          <p:cNvPr id="8" name="Title 3">
            <a:extLst>
              <a:ext uri="{FF2B5EF4-FFF2-40B4-BE49-F238E27FC236}">
                <a16:creationId xmlns:a16="http://schemas.microsoft.com/office/drawing/2014/main" id="{D8C9A1A0-3C64-514C-B354-636D7BA63AB3}"/>
              </a:ext>
            </a:extLst>
          </p:cNvPr>
          <p:cNvSpPr txBox="1">
            <a:spLocks/>
          </p:cNvSpPr>
          <p:nvPr/>
        </p:nvSpPr>
        <p:spPr>
          <a:xfrm>
            <a:off x="1483732" y="535745"/>
            <a:ext cx="7342622" cy="1215566"/>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en-US" sz="2000" dirty="0">
                <a:latin typeface="Garamond" panose="02020404030301010803" pitchFamily="18" charset="0"/>
              </a:rPr>
              <a:t>Freq = Data Rate</a:t>
            </a:r>
          </a:p>
        </p:txBody>
      </p:sp>
      <p:pic>
        <p:nvPicPr>
          <p:cNvPr id="2" name="Picture 1">
            <a:extLst>
              <a:ext uri="{FF2B5EF4-FFF2-40B4-BE49-F238E27FC236}">
                <a16:creationId xmlns:a16="http://schemas.microsoft.com/office/drawing/2014/main" id="{2C589DA9-1B03-4F47-9EBC-2C864FBA1308}"/>
              </a:ext>
            </a:extLst>
          </p:cNvPr>
          <p:cNvPicPr>
            <a:picLocks noChangeAspect="1"/>
          </p:cNvPicPr>
          <p:nvPr/>
        </p:nvPicPr>
        <p:blipFill>
          <a:blip r:embed="rId4"/>
          <a:stretch>
            <a:fillRect/>
          </a:stretch>
        </p:blipFill>
        <p:spPr>
          <a:xfrm>
            <a:off x="7054086" y="3263475"/>
            <a:ext cx="5137914" cy="3502623"/>
          </a:xfrm>
          <a:prstGeom prst="rect">
            <a:avLst/>
          </a:prstGeom>
        </p:spPr>
      </p:pic>
    </p:spTree>
    <p:extLst>
      <p:ext uri="{BB962C8B-B14F-4D97-AF65-F5344CB8AC3E}">
        <p14:creationId xmlns:p14="http://schemas.microsoft.com/office/powerpoint/2010/main" val="418158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B15EAAFD-6E97-3440-AB81-B781981519D2}"/>
              </a:ext>
            </a:extLst>
          </p:cNvPr>
          <p:cNvSpPr txBox="1">
            <a:spLocks/>
          </p:cNvSpPr>
          <p:nvPr/>
        </p:nvSpPr>
        <p:spPr>
          <a:xfrm>
            <a:off x="88938" y="-501953"/>
            <a:ext cx="7342622" cy="1215566"/>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r>
              <a:rPr lang="en-US" sz="3600" dirty="0">
                <a:solidFill>
                  <a:schemeClr val="bg1"/>
                </a:solidFill>
                <a:latin typeface="Garamond" panose="02020404030301010803" pitchFamily="18" charset="0"/>
              </a:rPr>
              <a:t>How RFID Works</a:t>
            </a:r>
          </a:p>
        </p:txBody>
      </p:sp>
      <p:sp>
        <p:nvSpPr>
          <p:cNvPr id="6" name="Rectangle 5">
            <a:extLst>
              <a:ext uri="{FF2B5EF4-FFF2-40B4-BE49-F238E27FC236}">
                <a16:creationId xmlns:a16="http://schemas.microsoft.com/office/drawing/2014/main" id="{3D503BE4-8F8E-AE4C-AA14-D67D6736A5CA}"/>
              </a:ext>
            </a:extLst>
          </p:cNvPr>
          <p:cNvSpPr/>
          <p:nvPr/>
        </p:nvSpPr>
        <p:spPr>
          <a:xfrm>
            <a:off x="2584174" y="4015408"/>
            <a:ext cx="1722782" cy="26636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Garamond" panose="02020404030301010803" pitchFamily="18" charset="0"/>
              </a:rPr>
              <a:t>RFID Tags</a:t>
            </a:r>
          </a:p>
          <a:p>
            <a:pPr algn="ctr"/>
            <a:endParaRPr lang="en-US" sz="2000" b="1" dirty="0">
              <a:latin typeface="Garamond" panose="02020404030301010803" pitchFamily="18" charset="0"/>
            </a:endParaRPr>
          </a:p>
          <a:p>
            <a:pPr algn="ctr"/>
            <a:endParaRPr lang="en-US" sz="2000" b="1" dirty="0">
              <a:latin typeface="Garamond" panose="02020404030301010803" pitchFamily="18" charset="0"/>
            </a:endParaRPr>
          </a:p>
          <a:p>
            <a:pPr algn="ctr"/>
            <a:endParaRPr lang="en-US" sz="2000" b="1" dirty="0">
              <a:latin typeface="Garamond" panose="02020404030301010803" pitchFamily="18" charset="0"/>
            </a:endParaRPr>
          </a:p>
          <a:p>
            <a:pPr algn="ctr"/>
            <a:endParaRPr lang="en-US" sz="2000" b="1" dirty="0">
              <a:latin typeface="Garamond" panose="02020404030301010803" pitchFamily="18" charset="0"/>
            </a:endParaRPr>
          </a:p>
          <a:p>
            <a:pPr algn="ctr"/>
            <a:endParaRPr lang="en-US" sz="2000" b="1" dirty="0">
              <a:latin typeface="Garamond" panose="02020404030301010803" pitchFamily="18" charset="0"/>
            </a:endParaRPr>
          </a:p>
          <a:p>
            <a:pPr algn="ctr"/>
            <a:endParaRPr lang="en-US" sz="2000" b="1" dirty="0">
              <a:latin typeface="Garamond" panose="02020404030301010803" pitchFamily="18" charset="0"/>
            </a:endParaRPr>
          </a:p>
          <a:p>
            <a:pPr algn="ctr"/>
            <a:endParaRPr lang="en-US" sz="2000" b="1" dirty="0">
              <a:latin typeface="Garamond" panose="02020404030301010803" pitchFamily="18" charset="0"/>
            </a:endParaRPr>
          </a:p>
        </p:txBody>
      </p:sp>
      <p:sp>
        <p:nvSpPr>
          <p:cNvPr id="8" name="Rectangle 7">
            <a:extLst>
              <a:ext uri="{FF2B5EF4-FFF2-40B4-BE49-F238E27FC236}">
                <a16:creationId xmlns:a16="http://schemas.microsoft.com/office/drawing/2014/main" id="{0CD60AAE-9FEE-7A45-AA7A-8020A54BE478}"/>
              </a:ext>
            </a:extLst>
          </p:cNvPr>
          <p:cNvSpPr/>
          <p:nvPr/>
        </p:nvSpPr>
        <p:spPr>
          <a:xfrm>
            <a:off x="5062100" y="4015408"/>
            <a:ext cx="1795555" cy="26636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Garamond" panose="02020404030301010803" pitchFamily="18" charset="0"/>
              </a:rPr>
              <a:t>RFID Reader</a:t>
            </a: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p:txBody>
      </p:sp>
      <p:sp>
        <p:nvSpPr>
          <p:cNvPr id="9" name="Rectangle 8">
            <a:extLst>
              <a:ext uri="{FF2B5EF4-FFF2-40B4-BE49-F238E27FC236}">
                <a16:creationId xmlns:a16="http://schemas.microsoft.com/office/drawing/2014/main" id="{38F909C5-0B2D-7847-93AB-35313C7B51AC}"/>
              </a:ext>
            </a:extLst>
          </p:cNvPr>
          <p:cNvSpPr/>
          <p:nvPr/>
        </p:nvSpPr>
        <p:spPr>
          <a:xfrm>
            <a:off x="7540028" y="4015408"/>
            <a:ext cx="1722782" cy="26636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Garamond" panose="02020404030301010803" pitchFamily="18" charset="0"/>
              </a:rPr>
              <a:t>Local Server</a:t>
            </a: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p:txBody>
      </p:sp>
      <p:sp>
        <p:nvSpPr>
          <p:cNvPr id="10" name="Rectangle 9">
            <a:extLst>
              <a:ext uri="{FF2B5EF4-FFF2-40B4-BE49-F238E27FC236}">
                <a16:creationId xmlns:a16="http://schemas.microsoft.com/office/drawing/2014/main" id="{C92682F4-1B2C-6843-9030-71DEED921A81}"/>
              </a:ext>
            </a:extLst>
          </p:cNvPr>
          <p:cNvSpPr/>
          <p:nvPr/>
        </p:nvSpPr>
        <p:spPr>
          <a:xfrm>
            <a:off x="10300023" y="4015408"/>
            <a:ext cx="1722782" cy="26636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Garamond" panose="02020404030301010803" pitchFamily="18" charset="0"/>
              </a:rPr>
              <a:t>ERP/Supply chain</a:t>
            </a: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a:p>
            <a:pPr algn="ctr"/>
            <a:endParaRPr lang="en-US" b="1" dirty="0">
              <a:latin typeface="Garamond" panose="02020404030301010803" pitchFamily="18" charset="0"/>
            </a:endParaRPr>
          </a:p>
        </p:txBody>
      </p:sp>
      <p:pic>
        <p:nvPicPr>
          <p:cNvPr id="7" name="Picture 6">
            <a:extLst>
              <a:ext uri="{FF2B5EF4-FFF2-40B4-BE49-F238E27FC236}">
                <a16:creationId xmlns:a16="http://schemas.microsoft.com/office/drawing/2014/main" id="{DF4C1CC9-D8D3-EC4E-B41F-53CDB6EBBCFD}"/>
              </a:ext>
            </a:extLst>
          </p:cNvPr>
          <p:cNvPicPr>
            <a:picLocks noChangeAspect="1"/>
          </p:cNvPicPr>
          <p:nvPr/>
        </p:nvPicPr>
        <p:blipFill>
          <a:blip r:embed="rId2"/>
          <a:stretch>
            <a:fillRect/>
          </a:stretch>
        </p:blipFill>
        <p:spPr>
          <a:xfrm>
            <a:off x="2676158" y="4732130"/>
            <a:ext cx="1422400" cy="1422400"/>
          </a:xfrm>
          <a:prstGeom prst="rect">
            <a:avLst/>
          </a:prstGeom>
        </p:spPr>
      </p:pic>
      <p:pic>
        <p:nvPicPr>
          <p:cNvPr id="12" name="Picture 11">
            <a:extLst>
              <a:ext uri="{FF2B5EF4-FFF2-40B4-BE49-F238E27FC236}">
                <a16:creationId xmlns:a16="http://schemas.microsoft.com/office/drawing/2014/main" id="{25845304-A9B0-204F-9196-1651595A7942}"/>
              </a:ext>
            </a:extLst>
          </p:cNvPr>
          <p:cNvPicPr>
            <a:picLocks noChangeAspect="1"/>
          </p:cNvPicPr>
          <p:nvPr/>
        </p:nvPicPr>
        <p:blipFill>
          <a:blip r:embed="rId3"/>
          <a:stretch>
            <a:fillRect/>
          </a:stretch>
        </p:blipFill>
        <p:spPr>
          <a:xfrm rot="10800000">
            <a:off x="4379728" y="4732130"/>
            <a:ext cx="609600" cy="1143000"/>
          </a:xfrm>
          <a:prstGeom prst="rect">
            <a:avLst/>
          </a:prstGeom>
        </p:spPr>
      </p:pic>
      <p:pic>
        <p:nvPicPr>
          <p:cNvPr id="14" name="Picture 13">
            <a:extLst>
              <a:ext uri="{FF2B5EF4-FFF2-40B4-BE49-F238E27FC236}">
                <a16:creationId xmlns:a16="http://schemas.microsoft.com/office/drawing/2014/main" id="{CBD3A525-C8DF-D74B-AC13-143752BC1EF7}"/>
              </a:ext>
            </a:extLst>
          </p:cNvPr>
          <p:cNvPicPr>
            <a:picLocks noChangeAspect="1"/>
          </p:cNvPicPr>
          <p:nvPr/>
        </p:nvPicPr>
        <p:blipFill>
          <a:blip r:embed="rId4"/>
          <a:stretch>
            <a:fillRect/>
          </a:stretch>
        </p:blipFill>
        <p:spPr>
          <a:xfrm>
            <a:off x="5211645" y="4732130"/>
            <a:ext cx="460056" cy="884030"/>
          </a:xfrm>
          <a:prstGeom prst="rect">
            <a:avLst/>
          </a:prstGeom>
        </p:spPr>
      </p:pic>
      <p:pic>
        <p:nvPicPr>
          <p:cNvPr id="15" name="Picture 14">
            <a:extLst>
              <a:ext uri="{FF2B5EF4-FFF2-40B4-BE49-F238E27FC236}">
                <a16:creationId xmlns:a16="http://schemas.microsoft.com/office/drawing/2014/main" id="{F823A600-E714-C04A-AB99-15AB35BB734F}"/>
              </a:ext>
            </a:extLst>
          </p:cNvPr>
          <p:cNvPicPr>
            <a:picLocks noChangeAspect="1"/>
          </p:cNvPicPr>
          <p:nvPr/>
        </p:nvPicPr>
        <p:blipFill>
          <a:blip r:embed="rId5"/>
          <a:stretch>
            <a:fillRect/>
          </a:stretch>
        </p:blipFill>
        <p:spPr>
          <a:xfrm>
            <a:off x="5867953" y="4732130"/>
            <a:ext cx="840961" cy="795504"/>
          </a:xfrm>
          <a:prstGeom prst="rect">
            <a:avLst/>
          </a:prstGeom>
        </p:spPr>
      </p:pic>
      <p:pic>
        <p:nvPicPr>
          <p:cNvPr id="16" name="Picture 15">
            <a:extLst>
              <a:ext uri="{FF2B5EF4-FFF2-40B4-BE49-F238E27FC236}">
                <a16:creationId xmlns:a16="http://schemas.microsoft.com/office/drawing/2014/main" id="{E4BFE96F-6B9B-8547-9058-9E4C0A0256A8}"/>
              </a:ext>
            </a:extLst>
          </p:cNvPr>
          <p:cNvPicPr>
            <a:picLocks noChangeAspect="1"/>
          </p:cNvPicPr>
          <p:nvPr/>
        </p:nvPicPr>
        <p:blipFill>
          <a:blip r:embed="rId6"/>
          <a:stretch>
            <a:fillRect/>
          </a:stretch>
        </p:blipFill>
        <p:spPr>
          <a:xfrm>
            <a:off x="5805833" y="5703680"/>
            <a:ext cx="965200" cy="901700"/>
          </a:xfrm>
          <a:prstGeom prst="rect">
            <a:avLst/>
          </a:prstGeom>
        </p:spPr>
      </p:pic>
      <p:pic>
        <p:nvPicPr>
          <p:cNvPr id="17" name="Picture 16">
            <a:extLst>
              <a:ext uri="{FF2B5EF4-FFF2-40B4-BE49-F238E27FC236}">
                <a16:creationId xmlns:a16="http://schemas.microsoft.com/office/drawing/2014/main" id="{54D65537-2235-4647-9D2C-07CCB570C4CA}"/>
              </a:ext>
            </a:extLst>
          </p:cNvPr>
          <p:cNvPicPr>
            <a:picLocks noChangeAspect="1"/>
          </p:cNvPicPr>
          <p:nvPr/>
        </p:nvPicPr>
        <p:blipFill>
          <a:blip r:embed="rId7"/>
          <a:stretch>
            <a:fillRect/>
          </a:stretch>
        </p:blipFill>
        <p:spPr>
          <a:xfrm>
            <a:off x="10603742" y="4846430"/>
            <a:ext cx="1115344" cy="1714500"/>
          </a:xfrm>
          <a:prstGeom prst="rect">
            <a:avLst/>
          </a:prstGeom>
        </p:spPr>
      </p:pic>
      <p:cxnSp>
        <p:nvCxnSpPr>
          <p:cNvPr id="19" name="Straight Arrow Connector 18">
            <a:extLst>
              <a:ext uri="{FF2B5EF4-FFF2-40B4-BE49-F238E27FC236}">
                <a16:creationId xmlns:a16="http://schemas.microsoft.com/office/drawing/2014/main" id="{C9172559-D245-CA4E-B1B1-8921EE3772DE}"/>
              </a:ext>
            </a:extLst>
          </p:cNvPr>
          <p:cNvCxnSpPr/>
          <p:nvPr/>
        </p:nvCxnSpPr>
        <p:spPr>
          <a:xfrm>
            <a:off x="6857655" y="5035826"/>
            <a:ext cx="68237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a:extLst>
              <a:ext uri="{FF2B5EF4-FFF2-40B4-BE49-F238E27FC236}">
                <a16:creationId xmlns:a16="http://schemas.microsoft.com/office/drawing/2014/main" id="{965BF1C8-41DE-D44C-A68F-50B7C320A8AA}"/>
              </a:ext>
            </a:extLst>
          </p:cNvPr>
          <p:cNvCxnSpPr>
            <a:cxnSpLocks/>
          </p:cNvCxnSpPr>
          <p:nvPr/>
        </p:nvCxnSpPr>
        <p:spPr>
          <a:xfrm>
            <a:off x="9262810" y="5527634"/>
            <a:ext cx="10372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2" name="Picture 21">
            <a:extLst>
              <a:ext uri="{FF2B5EF4-FFF2-40B4-BE49-F238E27FC236}">
                <a16:creationId xmlns:a16="http://schemas.microsoft.com/office/drawing/2014/main" id="{02F5D574-91A9-654D-9028-576A1C6C8CF6}"/>
              </a:ext>
            </a:extLst>
          </p:cNvPr>
          <p:cNvPicPr>
            <a:picLocks noChangeAspect="1"/>
          </p:cNvPicPr>
          <p:nvPr/>
        </p:nvPicPr>
        <p:blipFill>
          <a:blip r:embed="rId8"/>
          <a:stretch>
            <a:fillRect/>
          </a:stretch>
        </p:blipFill>
        <p:spPr>
          <a:xfrm>
            <a:off x="7988669" y="4787899"/>
            <a:ext cx="825500" cy="1511300"/>
          </a:xfrm>
          <a:prstGeom prst="rect">
            <a:avLst/>
          </a:prstGeom>
        </p:spPr>
      </p:pic>
      <p:sp>
        <p:nvSpPr>
          <p:cNvPr id="2" name="Rectangle 1">
            <a:extLst>
              <a:ext uri="{FF2B5EF4-FFF2-40B4-BE49-F238E27FC236}">
                <a16:creationId xmlns:a16="http://schemas.microsoft.com/office/drawing/2014/main" id="{6CC48242-0EDF-A248-AD1B-182F1A334AD1}"/>
              </a:ext>
            </a:extLst>
          </p:cNvPr>
          <p:cNvSpPr/>
          <p:nvPr/>
        </p:nvSpPr>
        <p:spPr>
          <a:xfrm>
            <a:off x="88938" y="889659"/>
            <a:ext cx="4290789" cy="923330"/>
          </a:xfrm>
          <a:prstGeom prst="rect">
            <a:avLst/>
          </a:prstGeom>
        </p:spPr>
        <p:txBody>
          <a:bodyPr wrap="square">
            <a:spAutoFit/>
          </a:bodyPr>
          <a:lstStyle/>
          <a:p>
            <a:r>
              <a:rPr lang="en-US" dirty="0">
                <a:solidFill>
                  <a:schemeClr val="bg1"/>
                </a:solidFill>
                <a:latin typeface="Garamond" panose="02020404030301010803" pitchFamily="18" charset="0"/>
              </a:rPr>
              <a:t>The reader sends beacon broadcasts to tags, The radio waves from the readers power up the tags ,The tags will respond to the beacons</a:t>
            </a:r>
          </a:p>
        </p:txBody>
      </p:sp>
      <p:pic>
        <p:nvPicPr>
          <p:cNvPr id="3" name="Picture 2">
            <a:extLst>
              <a:ext uri="{FF2B5EF4-FFF2-40B4-BE49-F238E27FC236}">
                <a16:creationId xmlns:a16="http://schemas.microsoft.com/office/drawing/2014/main" id="{849A6D3A-3BB0-344A-B2EC-6A2DE4B272D3}"/>
              </a:ext>
            </a:extLst>
          </p:cNvPr>
          <p:cNvPicPr>
            <a:picLocks noChangeAspect="1"/>
          </p:cNvPicPr>
          <p:nvPr/>
        </p:nvPicPr>
        <p:blipFill>
          <a:blip r:embed="rId9"/>
          <a:stretch>
            <a:fillRect/>
          </a:stretch>
        </p:blipFill>
        <p:spPr>
          <a:xfrm>
            <a:off x="106380" y="2145323"/>
            <a:ext cx="3844529" cy="1641934"/>
          </a:xfrm>
          <a:prstGeom prst="rect">
            <a:avLst/>
          </a:prstGeom>
        </p:spPr>
      </p:pic>
      <p:sp>
        <p:nvSpPr>
          <p:cNvPr id="23" name="Rectangle 22">
            <a:extLst>
              <a:ext uri="{FF2B5EF4-FFF2-40B4-BE49-F238E27FC236}">
                <a16:creationId xmlns:a16="http://schemas.microsoft.com/office/drawing/2014/main" id="{8E61A09C-A8F7-C74B-86F7-43FC7D15806F}"/>
              </a:ext>
            </a:extLst>
          </p:cNvPr>
          <p:cNvSpPr/>
          <p:nvPr/>
        </p:nvSpPr>
        <p:spPr>
          <a:xfrm>
            <a:off x="4379727" y="29819"/>
            <a:ext cx="7776244" cy="3854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204176B-E508-AA42-91E1-326029FB8239}"/>
              </a:ext>
            </a:extLst>
          </p:cNvPr>
          <p:cNvPicPr>
            <a:picLocks noChangeAspect="1"/>
          </p:cNvPicPr>
          <p:nvPr/>
        </p:nvPicPr>
        <p:blipFill>
          <a:blip r:embed="rId10"/>
          <a:stretch>
            <a:fillRect/>
          </a:stretch>
        </p:blipFill>
        <p:spPr>
          <a:xfrm>
            <a:off x="4338758" y="-109235"/>
            <a:ext cx="7804670" cy="4455119"/>
          </a:xfrm>
          <a:prstGeom prst="rect">
            <a:avLst/>
          </a:prstGeom>
        </p:spPr>
      </p:pic>
    </p:spTree>
    <p:extLst>
      <p:ext uri="{BB962C8B-B14F-4D97-AF65-F5344CB8AC3E}">
        <p14:creationId xmlns:p14="http://schemas.microsoft.com/office/powerpoint/2010/main" val="216853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par>
                          <p:cTn id="13" fill="hold">
                            <p:stCondLst>
                              <p:cond delay="500"/>
                            </p:stCondLst>
                            <p:childTnLst>
                              <p:par>
                                <p:cTn id="14" presetID="5" presetClass="entr" presetSubtype="1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heckerboard(across)">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0B830-E871-DA40-8A45-02BBFD0F0E11}"/>
              </a:ext>
            </a:extLst>
          </p:cNvPr>
          <p:cNvPicPr>
            <a:picLocks noChangeAspect="1"/>
          </p:cNvPicPr>
          <p:nvPr/>
        </p:nvPicPr>
        <p:blipFill>
          <a:blip r:embed="rId2"/>
          <a:stretch>
            <a:fillRect/>
          </a:stretch>
        </p:blipFill>
        <p:spPr>
          <a:xfrm>
            <a:off x="3994371" y="1248050"/>
            <a:ext cx="8197629" cy="5609949"/>
          </a:xfrm>
          <a:prstGeom prst="rect">
            <a:avLst/>
          </a:prstGeom>
        </p:spPr>
      </p:pic>
      <p:sp>
        <p:nvSpPr>
          <p:cNvPr id="2" name="Content Placeholder 1">
            <a:extLst>
              <a:ext uri="{FF2B5EF4-FFF2-40B4-BE49-F238E27FC236}">
                <a16:creationId xmlns:a16="http://schemas.microsoft.com/office/drawing/2014/main" id="{577B2D11-41BE-0443-B0FD-62A09F42CFE1}"/>
              </a:ext>
            </a:extLst>
          </p:cNvPr>
          <p:cNvSpPr>
            <a:spLocks noGrp="1"/>
          </p:cNvSpPr>
          <p:nvPr>
            <p:ph idx="1"/>
          </p:nvPr>
        </p:nvSpPr>
        <p:spPr>
          <a:xfrm>
            <a:off x="103239" y="1369059"/>
            <a:ext cx="4468761" cy="4633535"/>
          </a:xfrm>
        </p:spPr>
        <p:txBody>
          <a:bodyPr>
            <a:normAutofit/>
          </a:bodyPr>
          <a:lstStyle/>
          <a:p>
            <a:r>
              <a:rPr lang="en-US" sz="2000" dirty="0">
                <a:latin typeface="Garamond" panose="02020404030301010803" pitchFamily="18" charset="0"/>
              </a:rPr>
              <a:t>Card Cloning (Counterfeiting the identity of reader and unauthorized writing in card )</a:t>
            </a:r>
          </a:p>
          <a:p>
            <a:r>
              <a:rPr lang="en-US" altLang="en-US" sz="2000" dirty="0">
                <a:latin typeface="Garamond" panose="02020404030301010803" pitchFamily="18" charset="0"/>
              </a:rPr>
              <a:t>Unauthorized Read/Write of Tag Data</a:t>
            </a:r>
          </a:p>
          <a:p>
            <a:r>
              <a:rPr lang="en-US" altLang="en-US" sz="2000" dirty="0">
                <a:latin typeface="Garamond" panose="02020404030301010803" pitchFamily="18" charset="0"/>
              </a:rPr>
              <a:t>Insertion of Rogue/Counterfeit Tags</a:t>
            </a:r>
          </a:p>
          <a:p>
            <a:r>
              <a:rPr lang="en-US" altLang="en-US" sz="2000" dirty="0">
                <a:latin typeface="Garamond" panose="02020404030301010803" pitchFamily="18" charset="0"/>
              </a:rPr>
              <a:t>Degradation of Tag Data Collection</a:t>
            </a:r>
            <a:endParaRPr lang="en-US" sz="2000" dirty="0">
              <a:latin typeface="Garamond" panose="02020404030301010803" pitchFamily="18" charset="0"/>
            </a:endParaRPr>
          </a:p>
          <a:p>
            <a:r>
              <a:rPr lang="en-US" sz="2000" dirty="0">
                <a:latin typeface="Garamond" panose="02020404030301010803" pitchFamily="18" charset="0"/>
              </a:rPr>
              <a:t>Sniffing</a:t>
            </a:r>
          </a:p>
          <a:p>
            <a:r>
              <a:rPr lang="en-US" sz="2000" dirty="0">
                <a:latin typeface="Garamond" panose="02020404030301010803" pitchFamily="18" charset="0"/>
              </a:rPr>
              <a:t>Replay / Spoofing attack</a:t>
            </a:r>
          </a:p>
          <a:p>
            <a:r>
              <a:rPr lang="en-US" sz="2000" dirty="0">
                <a:latin typeface="Garamond" panose="02020404030301010803" pitchFamily="18" charset="0"/>
              </a:rPr>
              <a:t>DOS /Jamming RFID </a:t>
            </a:r>
            <a:r>
              <a:rPr lang="en-US" sz="2000" dirty="0" err="1">
                <a:latin typeface="Garamond" panose="02020404030301010803" pitchFamily="18" charset="0"/>
              </a:rPr>
              <a:t>freq</a:t>
            </a:r>
            <a:endParaRPr lang="en-US" sz="2000" dirty="0">
              <a:latin typeface="Garamond" panose="02020404030301010803" pitchFamily="18" charset="0"/>
            </a:endParaRPr>
          </a:p>
          <a:p>
            <a:r>
              <a:rPr lang="en-US" sz="2000" dirty="0">
                <a:latin typeface="Garamond" panose="02020404030301010803" pitchFamily="18" charset="0"/>
              </a:rPr>
              <a:t>Factory reset / deletion of tag </a:t>
            </a:r>
          </a:p>
        </p:txBody>
      </p:sp>
      <p:sp>
        <p:nvSpPr>
          <p:cNvPr id="4" name="Title 3">
            <a:extLst>
              <a:ext uri="{FF2B5EF4-FFF2-40B4-BE49-F238E27FC236}">
                <a16:creationId xmlns:a16="http://schemas.microsoft.com/office/drawing/2014/main" id="{E8945591-D964-774F-8419-E8437D969A72}"/>
              </a:ext>
            </a:extLst>
          </p:cNvPr>
          <p:cNvSpPr>
            <a:spLocks noGrp="1"/>
          </p:cNvSpPr>
          <p:nvPr>
            <p:ph type="title"/>
          </p:nvPr>
        </p:nvSpPr>
        <p:spPr>
          <a:xfrm>
            <a:off x="0" y="32485"/>
            <a:ext cx="7342622" cy="1215566"/>
          </a:xfrm>
        </p:spPr>
        <p:txBody>
          <a:bodyPr>
            <a:normAutofit/>
          </a:bodyPr>
          <a:lstStyle/>
          <a:p>
            <a:pPr>
              <a:lnSpc>
                <a:spcPct val="150000"/>
              </a:lnSpc>
            </a:pPr>
            <a:r>
              <a:rPr lang="en-US" sz="3600" dirty="0">
                <a:latin typeface="Garamond" panose="02020404030301010803" pitchFamily="18" charset="0"/>
              </a:rPr>
              <a:t>Generic Attack</a:t>
            </a:r>
          </a:p>
        </p:txBody>
      </p:sp>
      <p:sp>
        <p:nvSpPr>
          <p:cNvPr id="7" name="Slide Number Placeholder 6">
            <a:extLst>
              <a:ext uri="{FF2B5EF4-FFF2-40B4-BE49-F238E27FC236}">
                <a16:creationId xmlns:a16="http://schemas.microsoft.com/office/drawing/2014/main" id="{FF302D70-58B3-C049-9B67-22941D71B503}"/>
              </a:ext>
            </a:extLst>
          </p:cNvPr>
          <p:cNvSpPr>
            <a:spLocks noGrp="1"/>
          </p:cNvSpPr>
          <p:nvPr>
            <p:ph type="sldNum" sz="quarter" idx="15"/>
          </p:nvPr>
        </p:nvSpPr>
        <p:spPr/>
        <p:txBody>
          <a:bodyPr/>
          <a:lstStyle/>
          <a:p>
            <a:fld id="{8699F50C-BE38-4BD0-BA84-9B090E1F2B9B}" type="slidenum">
              <a:rPr lang="en-US" noProof="0" smtClean="0"/>
              <a:t>7</a:t>
            </a:fld>
            <a:endParaRPr lang="en-US" noProof="0" dirty="0"/>
          </a:p>
        </p:txBody>
      </p:sp>
      <p:pic>
        <p:nvPicPr>
          <p:cNvPr id="6" name="Picture 5">
            <a:extLst>
              <a:ext uri="{FF2B5EF4-FFF2-40B4-BE49-F238E27FC236}">
                <a16:creationId xmlns:a16="http://schemas.microsoft.com/office/drawing/2014/main" id="{5D7A3BEB-A5B2-4E4C-A0BC-B90D6DD74C8E}"/>
              </a:ext>
            </a:extLst>
          </p:cNvPr>
          <p:cNvPicPr>
            <a:picLocks noChangeAspect="1"/>
          </p:cNvPicPr>
          <p:nvPr/>
        </p:nvPicPr>
        <p:blipFill>
          <a:blip r:embed="rId3"/>
          <a:stretch>
            <a:fillRect/>
          </a:stretch>
        </p:blipFill>
        <p:spPr>
          <a:xfrm>
            <a:off x="0" y="5682047"/>
            <a:ext cx="1783314" cy="1175953"/>
          </a:xfrm>
          <a:prstGeom prst="rect">
            <a:avLst/>
          </a:prstGeom>
        </p:spPr>
      </p:pic>
    </p:spTree>
    <p:extLst>
      <p:ext uri="{BB962C8B-B14F-4D97-AF65-F5344CB8AC3E}">
        <p14:creationId xmlns:p14="http://schemas.microsoft.com/office/powerpoint/2010/main" val="374806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2769BE-FAF1-1247-B694-94A0A289249B}"/>
              </a:ext>
            </a:extLst>
          </p:cNvPr>
          <p:cNvSpPr>
            <a:spLocks noGrp="1"/>
          </p:cNvSpPr>
          <p:nvPr>
            <p:ph idx="1"/>
          </p:nvPr>
        </p:nvSpPr>
        <p:spPr>
          <a:xfrm>
            <a:off x="133813" y="1711557"/>
            <a:ext cx="5606587" cy="4291678"/>
          </a:xfrm>
        </p:spPr>
        <p:txBody>
          <a:bodyPr>
            <a:normAutofit fontScale="92500"/>
          </a:bodyPr>
          <a:lstStyle/>
          <a:p>
            <a:r>
              <a:rPr lang="en-US" sz="2000" dirty="0">
                <a:latin typeface="Garamond" panose="02020404030301010803" pitchFamily="18" charset="0"/>
                <a:cs typeface="Calibri" panose="020F0502020204030204" pitchFamily="34" charset="0"/>
              </a:rPr>
              <a:t>MIFARE Classic is contactless smart ticket ICs operating in the 13.56 MHZ frequency range with read/write capability and ISO 14443 compliance</a:t>
            </a:r>
            <a:r>
              <a:rPr lang="en-US" dirty="0">
                <a:latin typeface="Garamond" panose="02020404030301010803" pitchFamily="18" charset="0"/>
                <a:cs typeface="Calibri" panose="020F0502020204030204" pitchFamily="34" charset="0"/>
              </a:rPr>
              <a:t>.</a:t>
            </a:r>
          </a:p>
          <a:p>
            <a:r>
              <a:rPr lang="en-US" sz="2100" dirty="0">
                <a:latin typeface="Garamond" panose="02020404030301010803" pitchFamily="18" charset="0"/>
                <a:cs typeface="Calibri" panose="020F0502020204030204" pitchFamily="34" charset="0"/>
              </a:rPr>
              <a:t>The </a:t>
            </a:r>
            <a:r>
              <a:rPr lang="en-US" sz="2100" dirty="0" err="1">
                <a:latin typeface="Garamond" panose="02020404030301010803" pitchFamily="18" charset="0"/>
                <a:cs typeface="Calibri" panose="020F0502020204030204" pitchFamily="34" charset="0"/>
              </a:rPr>
              <a:t>Mifare</a:t>
            </a:r>
            <a:r>
              <a:rPr lang="en-US" sz="2100" dirty="0">
                <a:latin typeface="Garamond" panose="02020404030301010803" pitchFamily="18" charset="0"/>
                <a:cs typeface="Calibri" panose="020F0502020204030204" pitchFamily="34" charset="0"/>
              </a:rPr>
              <a:t> Classic cards was created by a company called NXP Semiconductors</a:t>
            </a:r>
          </a:p>
          <a:p>
            <a:r>
              <a:rPr lang="en-US" sz="2100" dirty="0">
                <a:latin typeface="Garamond" panose="02020404030301010803" pitchFamily="18" charset="0"/>
                <a:cs typeface="Calibri" panose="020F0502020204030204" pitchFamily="34" charset="0"/>
              </a:rPr>
              <a:t>Unique Identifier (UID) is read-only • Authentication between the tag and reader to share a session key. </a:t>
            </a:r>
          </a:p>
          <a:p>
            <a:r>
              <a:rPr lang="en-US" sz="2000" dirty="0">
                <a:latin typeface="Garamond" panose="02020404030301010803" pitchFamily="18" charset="0"/>
                <a:cs typeface="Calibri" panose="020F0502020204030204" pitchFamily="34" charset="0"/>
              </a:rPr>
              <a:t>MIFARE Classic EV1 represents the highest evolution of the MIFARE Classic product family</a:t>
            </a:r>
          </a:p>
          <a:p>
            <a:r>
              <a:rPr lang="en-US" sz="2100" dirty="0">
                <a:latin typeface="Garamond" panose="02020404030301010803" pitchFamily="18" charset="0"/>
                <a:cs typeface="Calibri" panose="020F0502020204030204" pitchFamily="34" charset="0"/>
              </a:rPr>
              <a:t>Unique Identifier (UID) is read-only • Authentication between the tag and reader to share a session key. • CRYPTO1 cipher algorithm is proprietary and not shared with public (security by obscurity). • Obfuscated parity information. • Only implemented in hardware</a:t>
            </a:r>
          </a:p>
          <a:p>
            <a:endParaRPr lang="en-US" sz="2000" dirty="0">
              <a:latin typeface="Garamond" panose="02020404030301010803" pitchFamily="18" charset="0"/>
              <a:cs typeface="Calibri" panose="020F0502020204030204" pitchFamily="34" charset="0"/>
            </a:endParaRPr>
          </a:p>
          <a:p>
            <a:endParaRPr lang="en-US" dirty="0">
              <a:latin typeface="Garamond" panose="02020404030301010803" pitchFamily="18" charset="0"/>
            </a:endParaRPr>
          </a:p>
        </p:txBody>
      </p:sp>
      <p:sp>
        <p:nvSpPr>
          <p:cNvPr id="4" name="Title 3">
            <a:extLst>
              <a:ext uri="{FF2B5EF4-FFF2-40B4-BE49-F238E27FC236}">
                <a16:creationId xmlns:a16="http://schemas.microsoft.com/office/drawing/2014/main" id="{C83CCEC5-C23C-3442-9625-9A1B7323640F}"/>
              </a:ext>
            </a:extLst>
          </p:cNvPr>
          <p:cNvSpPr>
            <a:spLocks noGrp="1"/>
          </p:cNvSpPr>
          <p:nvPr>
            <p:ph type="title"/>
          </p:nvPr>
        </p:nvSpPr>
        <p:spPr>
          <a:xfrm>
            <a:off x="0" y="32485"/>
            <a:ext cx="7342622" cy="1215566"/>
          </a:xfrm>
        </p:spPr>
        <p:txBody>
          <a:bodyPr>
            <a:normAutofit/>
          </a:bodyPr>
          <a:lstStyle/>
          <a:p>
            <a:r>
              <a:rPr lang="en-US" sz="3600" dirty="0">
                <a:latin typeface="Garamond" panose="02020404030301010803" pitchFamily="18" charset="0"/>
              </a:rPr>
              <a:t>MIFARE Classic </a:t>
            </a:r>
          </a:p>
        </p:txBody>
      </p:sp>
      <p:sp>
        <p:nvSpPr>
          <p:cNvPr id="6" name="Footer Placeholder 5">
            <a:extLst>
              <a:ext uri="{FF2B5EF4-FFF2-40B4-BE49-F238E27FC236}">
                <a16:creationId xmlns:a16="http://schemas.microsoft.com/office/drawing/2014/main" id="{7C3E72BB-B4CD-884D-A391-3EC419110FE8}"/>
              </a:ext>
            </a:extLst>
          </p:cNvPr>
          <p:cNvSpPr>
            <a:spLocks noGrp="1"/>
          </p:cNvSpPr>
          <p:nvPr>
            <p:ph type="ftr" sz="quarter" idx="14"/>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AE000E9C-1491-7F46-BB7F-AC400AB63D99}"/>
              </a:ext>
            </a:extLst>
          </p:cNvPr>
          <p:cNvSpPr>
            <a:spLocks noGrp="1"/>
          </p:cNvSpPr>
          <p:nvPr>
            <p:ph type="sldNum" sz="quarter" idx="15"/>
          </p:nvPr>
        </p:nvSpPr>
        <p:spPr/>
        <p:txBody>
          <a:bodyPr/>
          <a:lstStyle/>
          <a:p>
            <a:fld id="{8699F50C-BE38-4BD0-BA84-9B090E1F2B9B}" type="slidenum">
              <a:rPr lang="en-US" noProof="0" smtClean="0"/>
              <a:t>8</a:t>
            </a:fld>
            <a:endParaRPr lang="en-US" noProof="0" dirty="0"/>
          </a:p>
        </p:txBody>
      </p:sp>
      <p:pic>
        <p:nvPicPr>
          <p:cNvPr id="13" name="Picture 12">
            <a:extLst>
              <a:ext uri="{FF2B5EF4-FFF2-40B4-BE49-F238E27FC236}">
                <a16:creationId xmlns:a16="http://schemas.microsoft.com/office/drawing/2014/main" id="{F9F1C7B4-F33C-5B4F-A0CC-2ADA3A2F34AA}"/>
              </a:ext>
            </a:extLst>
          </p:cNvPr>
          <p:cNvPicPr>
            <a:picLocks noChangeAspect="1"/>
          </p:cNvPicPr>
          <p:nvPr/>
        </p:nvPicPr>
        <p:blipFill>
          <a:blip r:embed="rId2"/>
          <a:stretch>
            <a:fillRect/>
          </a:stretch>
        </p:blipFill>
        <p:spPr>
          <a:xfrm>
            <a:off x="8539051" y="4858716"/>
            <a:ext cx="3594100" cy="1930400"/>
          </a:xfrm>
          <a:prstGeom prst="rect">
            <a:avLst/>
          </a:prstGeom>
        </p:spPr>
      </p:pic>
      <p:pic>
        <p:nvPicPr>
          <p:cNvPr id="10" name="Picture 9">
            <a:extLst>
              <a:ext uri="{FF2B5EF4-FFF2-40B4-BE49-F238E27FC236}">
                <a16:creationId xmlns:a16="http://schemas.microsoft.com/office/drawing/2014/main" id="{CD8CACE7-1BC1-6C4A-A0FB-D2BB5C14F46E}"/>
              </a:ext>
            </a:extLst>
          </p:cNvPr>
          <p:cNvPicPr>
            <a:picLocks noChangeAspect="1"/>
          </p:cNvPicPr>
          <p:nvPr/>
        </p:nvPicPr>
        <p:blipFill>
          <a:blip r:embed="rId3">
            <a:extLst>
              <a:ext uri="{BEBA8EAE-BF5A-486C-A8C5-ECC9F3942E4B}">
                <a14:imgProps xmlns:a14="http://schemas.microsoft.com/office/drawing/2010/main">
                  <a14:imgLayer>
                    <a14:imgEffect>
                      <a14:brightnessContrast contrast="-40000"/>
                    </a14:imgEffect>
                  </a14:imgLayer>
                </a14:imgProps>
              </a:ext>
            </a:extLst>
          </a:blip>
          <a:stretch>
            <a:fillRect/>
          </a:stretch>
        </p:blipFill>
        <p:spPr>
          <a:xfrm>
            <a:off x="8637879" y="32485"/>
            <a:ext cx="3523985" cy="1815819"/>
          </a:xfrm>
          <a:prstGeom prst="rect">
            <a:avLst/>
          </a:prstGeom>
        </p:spPr>
      </p:pic>
      <p:pic>
        <p:nvPicPr>
          <p:cNvPr id="9" name="Picture 8">
            <a:extLst>
              <a:ext uri="{FF2B5EF4-FFF2-40B4-BE49-F238E27FC236}">
                <a16:creationId xmlns:a16="http://schemas.microsoft.com/office/drawing/2014/main" id="{CA9E959E-9A11-B645-95F6-BAE811870DDE}"/>
              </a:ext>
            </a:extLst>
          </p:cNvPr>
          <p:cNvPicPr>
            <a:picLocks noChangeAspect="1"/>
          </p:cNvPicPr>
          <p:nvPr/>
        </p:nvPicPr>
        <p:blipFill>
          <a:blip r:embed="rId4"/>
          <a:stretch>
            <a:fillRect/>
          </a:stretch>
        </p:blipFill>
        <p:spPr>
          <a:xfrm>
            <a:off x="10155264" y="2052016"/>
            <a:ext cx="2006600" cy="2806700"/>
          </a:xfrm>
          <a:prstGeom prst="rect">
            <a:avLst/>
          </a:prstGeom>
        </p:spPr>
      </p:pic>
      <p:pic>
        <p:nvPicPr>
          <p:cNvPr id="11" name="Picture 10">
            <a:extLst>
              <a:ext uri="{FF2B5EF4-FFF2-40B4-BE49-F238E27FC236}">
                <a16:creationId xmlns:a16="http://schemas.microsoft.com/office/drawing/2014/main" id="{F06309D3-973F-D44A-8864-E31AD977909C}"/>
              </a:ext>
            </a:extLst>
          </p:cNvPr>
          <p:cNvPicPr>
            <a:picLocks noChangeAspect="1"/>
          </p:cNvPicPr>
          <p:nvPr/>
        </p:nvPicPr>
        <p:blipFill>
          <a:blip r:embed="rId5"/>
          <a:stretch>
            <a:fillRect/>
          </a:stretch>
        </p:blipFill>
        <p:spPr>
          <a:xfrm>
            <a:off x="8181103" y="2210510"/>
            <a:ext cx="1663700" cy="1143000"/>
          </a:xfrm>
          <a:prstGeom prst="rect">
            <a:avLst/>
          </a:prstGeom>
        </p:spPr>
      </p:pic>
      <p:pic>
        <p:nvPicPr>
          <p:cNvPr id="14" name="Picture 13">
            <a:extLst>
              <a:ext uri="{FF2B5EF4-FFF2-40B4-BE49-F238E27FC236}">
                <a16:creationId xmlns:a16="http://schemas.microsoft.com/office/drawing/2014/main" id="{4A8B6296-4DE3-1C45-BC00-16FAB5258A66}"/>
              </a:ext>
            </a:extLst>
          </p:cNvPr>
          <p:cNvPicPr>
            <a:picLocks noChangeAspect="1"/>
          </p:cNvPicPr>
          <p:nvPr/>
        </p:nvPicPr>
        <p:blipFill>
          <a:blip r:embed="rId6"/>
          <a:stretch>
            <a:fillRect/>
          </a:stretch>
        </p:blipFill>
        <p:spPr>
          <a:xfrm>
            <a:off x="7050803" y="3455366"/>
            <a:ext cx="1130300" cy="1308100"/>
          </a:xfrm>
          <a:prstGeom prst="rect">
            <a:avLst/>
          </a:prstGeom>
        </p:spPr>
      </p:pic>
    </p:spTree>
    <p:extLst>
      <p:ext uri="{BB962C8B-B14F-4D97-AF65-F5344CB8AC3E}">
        <p14:creationId xmlns:p14="http://schemas.microsoft.com/office/powerpoint/2010/main" val="201896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CD8CE3-8BEA-2149-B97D-85920B62C280}"/>
              </a:ext>
            </a:extLst>
          </p:cNvPr>
          <p:cNvPicPr>
            <a:picLocks noChangeAspect="1"/>
          </p:cNvPicPr>
          <p:nvPr/>
        </p:nvPicPr>
        <p:blipFill>
          <a:blip r:embed="rId2"/>
          <a:stretch>
            <a:fillRect/>
          </a:stretch>
        </p:blipFill>
        <p:spPr>
          <a:xfrm>
            <a:off x="7905750" y="0"/>
            <a:ext cx="4286250" cy="6858000"/>
          </a:xfrm>
          <a:prstGeom prst="rect">
            <a:avLst/>
          </a:prstGeom>
        </p:spPr>
      </p:pic>
      <p:sp>
        <p:nvSpPr>
          <p:cNvPr id="4" name="Title 3">
            <a:extLst>
              <a:ext uri="{FF2B5EF4-FFF2-40B4-BE49-F238E27FC236}">
                <a16:creationId xmlns:a16="http://schemas.microsoft.com/office/drawing/2014/main" id="{B7972C72-8972-7F42-8AA6-4C7D72BF0DDB}"/>
              </a:ext>
            </a:extLst>
          </p:cNvPr>
          <p:cNvSpPr>
            <a:spLocks noGrp="1"/>
          </p:cNvSpPr>
          <p:nvPr>
            <p:ph type="title"/>
          </p:nvPr>
        </p:nvSpPr>
        <p:spPr>
          <a:xfrm>
            <a:off x="0" y="-164837"/>
            <a:ext cx="7342622" cy="1215566"/>
          </a:xfrm>
        </p:spPr>
        <p:txBody>
          <a:bodyPr>
            <a:normAutofit/>
          </a:bodyPr>
          <a:lstStyle/>
          <a:p>
            <a:r>
              <a:rPr lang="en-US" sz="3600" dirty="0">
                <a:latin typeface="Garamond" panose="02020404030301010803" pitchFamily="18" charset="0"/>
              </a:rPr>
              <a:t>MIFARE Arch.</a:t>
            </a:r>
          </a:p>
        </p:txBody>
      </p:sp>
      <p:sp>
        <p:nvSpPr>
          <p:cNvPr id="6" name="Footer Placeholder 5">
            <a:extLst>
              <a:ext uri="{FF2B5EF4-FFF2-40B4-BE49-F238E27FC236}">
                <a16:creationId xmlns:a16="http://schemas.microsoft.com/office/drawing/2014/main" id="{01D6152B-A162-E843-A47E-22377C5E3968}"/>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239FEB6A-3D46-1F4E-B988-66BA7638817C}"/>
              </a:ext>
            </a:extLst>
          </p:cNvPr>
          <p:cNvSpPr>
            <a:spLocks noGrp="1"/>
          </p:cNvSpPr>
          <p:nvPr>
            <p:ph type="sldNum" sz="quarter" idx="15"/>
          </p:nvPr>
        </p:nvSpPr>
        <p:spPr/>
        <p:txBody>
          <a:bodyPr/>
          <a:lstStyle/>
          <a:p>
            <a:fld id="{8699F50C-BE38-4BD0-BA84-9B090E1F2B9B}" type="slidenum">
              <a:rPr lang="en-US" noProof="0" smtClean="0"/>
              <a:t>9</a:t>
            </a:fld>
            <a:endParaRPr lang="en-US" noProof="0" dirty="0"/>
          </a:p>
        </p:txBody>
      </p:sp>
      <p:pic>
        <p:nvPicPr>
          <p:cNvPr id="10" name="Picture 9">
            <a:extLst>
              <a:ext uri="{FF2B5EF4-FFF2-40B4-BE49-F238E27FC236}">
                <a16:creationId xmlns:a16="http://schemas.microsoft.com/office/drawing/2014/main" id="{EDA0CE5B-07DA-724C-B935-75374632127A}"/>
              </a:ext>
            </a:extLst>
          </p:cNvPr>
          <p:cNvPicPr>
            <a:picLocks noChangeAspect="1"/>
          </p:cNvPicPr>
          <p:nvPr/>
        </p:nvPicPr>
        <p:blipFill>
          <a:blip r:embed="rId3"/>
          <a:stretch>
            <a:fillRect/>
          </a:stretch>
        </p:blipFill>
        <p:spPr>
          <a:xfrm>
            <a:off x="3379304" y="442946"/>
            <a:ext cx="5149298" cy="5670746"/>
          </a:xfrm>
          <a:prstGeom prst="rect">
            <a:avLst/>
          </a:prstGeom>
        </p:spPr>
      </p:pic>
      <p:sp>
        <p:nvSpPr>
          <p:cNvPr id="13" name="Content Placeholder 1">
            <a:extLst>
              <a:ext uri="{FF2B5EF4-FFF2-40B4-BE49-F238E27FC236}">
                <a16:creationId xmlns:a16="http://schemas.microsoft.com/office/drawing/2014/main" id="{9F58FE25-EACC-8B4F-A9AD-C5114862EB34}"/>
              </a:ext>
            </a:extLst>
          </p:cNvPr>
          <p:cNvSpPr>
            <a:spLocks noGrp="1"/>
          </p:cNvSpPr>
          <p:nvPr>
            <p:ph idx="1"/>
          </p:nvPr>
        </p:nvSpPr>
        <p:spPr>
          <a:xfrm>
            <a:off x="133813" y="1711557"/>
            <a:ext cx="3245491" cy="4291678"/>
          </a:xfrm>
        </p:spPr>
        <p:txBody>
          <a:bodyPr>
            <a:normAutofit/>
          </a:bodyPr>
          <a:lstStyle/>
          <a:p>
            <a:r>
              <a:rPr lang="en-US" sz="2000" dirty="0">
                <a:latin typeface="Garamond" panose="02020404030301010803" pitchFamily="18" charset="0"/>
                <a:cs typeface="Calibri" panose="020F0502020204030204" pitchFamily="34" charset="0"/>
              </a:rPr>
              <a:t>Each Block has 16 Byte</a:t>
            </a:r>
          </a:p>
          <a:p>
            <a:r>
              <a:rPr lang="en-US" sz="2000" dirty="0">
                <a:latin typeface="Garamond" panose="02020404030301010803" pitchFamily="18" charset="0"/>
                <a:cs typeface="Calibri" panose="020F0502020204030204" pitchFamily="34" charset="0"/>
              </a:rPr>
              <a:t>The first block of sector 0 contains the UID, BCC and Manufacturer Data (read-only)</a:t>
            </a:r>
          </a:p>
          <a:p>
            <a:r>
              <a:rPr lang="en-US" sz="2000" dirty="0">
                <a:latin typeface="Garamond" panose="02020404030301010803" pitchFamily="18" charset="0"/>
                <a:cs typeface="Calibri" panose="020F0502020204030204" pitchFamily="34" charset="0"/>
              </a:rPr>
              <a:t>Block (0) always read first by Encoder use to identify tag </a:t>
            </a:r>
          </a:p>
          <a:p>
            <a:r>
              <a:rPr lang="en-US" sz="2000" dirty="0">
                <a:latin typeface="Garamond" panose="02020404030301010803" pitchFamily="18" charset="0"/>
                <a:cs typeface="Calibri" panose="020F0502020204030204" pitchFamily="34" charset="0"/>
              </a:rPr>
              <a:t>The Access Conditions determine the permissions in each block(Most of the case block 16).</a:t>
            </a:r>
          </a:p>
        </p:txBody>
      </p:sp>
    </p:spTree>
    <p:extLst>
      <p:ext uri="{BB962C8B-B14F-4D97-AF65-F5344CB8AC3E}">
        <p14:creationId xmlns:p14="http://schemas.microsoft.com/office/powerpoint/2010/main" val="289246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dissolv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dissolve">
                                      <p:cBhvr>
                                        <p:cTn id="27" dur="500"/>
                                        <p:tgtEl>
                                          <p:spTgt spid="1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3" end="3"/>
                                            </p:txEl>
                                          </p:spTgt>
                                        </p:tgtEl>
                                        <p:attrNameLst>
                                          <p:attrName>style.visibility</p:attrName>
                                        </p:attrNameLst>
                                      </p:cBhvr>
                                      <p:to>
                                        <p:strVal val="visible"/>
                                      </p:to>
                                    </p:set>
                                    <p:animEffect transition="in" filter="dissolve">
                                      <p:cBhvr>
                                        <p:cTn id="3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2.xml><?xml version="1.0" encoding="utf-8"?>
<ds:datastoreItem xmlns:ds="http://schemas.openxmlformats.org/officeDocument/2006/customXml" ds:itemID="{2940343A-75DB-4E03-95EA-4A75BA0D7FF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0</TotalTime>
  <Words>686</Words>
  <Application>Microsoft Macintosh PowerPoint</Application>
  <PresentationFormat>Widescreen</PresentationFormat>
  <Paragraphs>118</Paragraphs>
  <Slides>13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Arial Black</vt:lpstr>
      <vt:lpstr>Calibri</vt:lpstr>
      <vt:lpstr>Calibri Light</vt:lpstr>
      <vt:lpstr>CiscoSans ExtraLight</vt:lpstr>
      <vt:lpstr>Garamond</vt:lpstr>
      <vt:lpstr>Gill Sans SemiBold</vt:lpstr>
      <vt:lpstr>Times New Roman</vt:lpstr>
      <vt:lpstr>Wingdings</vt:lpstr>
      <vt:lpstr>Office Theme</vt:lpstr>
      <vt:lpstr>RFID Security</vt:lpstr>
      <vt:lpstr>About Us</vt:lpstr>
      <vt:lpstr>Section Divider </vt:lpstr>
      <vt:lpstr>Introduction to  RFID</vt:lpstr>
      <vt:lpstr>Cont..</vt:lpstr>
      <vt:lpstr>PowerPoint Presentation</vt:lpstr>
      <vt:lpstr>Generic Attack</vt:lpstr>
      <vt:lpstr>MIFARE Classic </vt:lpstr>
      <vt:lpstr>MIFARE Arch.</vt:lpstr>
      <vt:lpstr>Card Cloning</vt:lpstr>
      <vt:lpstr>Defenses</vt:lpstr>
      <vt:lpstr>PowerPoint Presentation</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2020-01-09T07:07:12Z</dcterms:created>
  <dcterms:modified xsi:type="dcterms:W3CDTF">2020-01-17T10:54:27Z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